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Default Extension="wav" ContentType="audio/wav"/>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534" r:id="rId3"/>
    <p:sldId id="535" r:id="rId4"/>
    <p:sldId id="536" r:id="rId5"/>
    <p:sldId id="537" r:id="rId6"/>
    <p:sldId id="707" r:id="rId7"/>
    <p:sldId id="708" r:id="rId8"/>
    <p:sldId id="581" r:id="rId9"/>
    <p:sldId id="577" r:id="rId10"/>
    <p:sldId id="623" r:id="rId11"/>
    <p:sldId id="624" r:id="rId12"/>
    <p:sldId id="625" r:id="rId13"/>
    <p:sldId id="699" r:id="rId14"/>
    <p:sldId id="539" r:id="rId15"/>
    <p:sldId id="710" r:id="rId16"/>
    <p:sldId id="591" r:id="rId17"/>
    <p:sldId id="711" r:id="rId18"/>
    <p:sldId id="585" r:id="rId19"/>
    <p:sldId id="542" r:id="rId20"/>
    <p:sldId id="543" r:id="rId21"/>
    <p:sldId id="544" r:id="rId22"/>
    <p:sldId id="545" r:id="rId23"/>
    <p:sldId id="546" r:id="rId24"/>
    <p:sldId id="547" r:id="rId25"/>
    <p:sldId id="698" r:id="rId26"/>
    <p:sldId id="709" r:id="rId27"/>
    <p:sldId id="550" r:id="rId28"/>
    <p:sldId id="587" r:id="rId29"/>
    <p:sldId id="549" r:id="rId30"/>
    <p:sldId id="551" r:id="rId31"/>
    <p:sldId id="588" r:id="rId32"/>
    <p:sldId id="589" r:id="rId33"/>
    <p:sldId id="590" r:id="rId34"/>
    <p:sldId id="552" r:id="rId35"/>
    <p:sldId id="557" r:id="rId36"/>
    <p:sldId id="555" r:id="rId37"/>
    <p:sldId id="556" r:id="rId38"/>
    <p:sldId id="558" r:id="rId39"/>
    <p:sldId id="559" r:id="rId40"/>
    <p:sldId id="554" r:id="rId41"/>
    <p:sldId id="553" r:id="rId42"/>
    <p:sldId id="560" r:id="rId43"/>
    <p:sldId id="562" r:id="rId44"/>
    <p:sldId id="572" r:id="rId45"/>
    <p:sldId id="573" r:id="rId46"/>
    <p:sldId id="622" r:id="rId47"/>
    <p:sldId id="571" r:id="rId48"/>
    <p:sldId id="563" r:id="rId49"/>
    <p:sldId id="696" r:id="rId50"/>
    <p:sldId id="580" r:id="rId51"/>
    <p:sldId id="564" r:id="rId52"/>
    <p:sldId id="592" r:id="rId53"/>
    <p:sldId id="565" r:id="rId54"/>
    <p:sldId id="582" r:id="rId55"/>
    <p:sldId id="583" r:id="rId56"/>
    <p:sldId id="578" r:id="rId57"/>
    <p:sldId id="566" r:id="rId58"/>
    <p:sldId id="584" r:id="rId59"/>
    <p:sldId id="567" r:id="rId60"/>
    <p:sldId id="568" r:id="rId61"/>
    <p:sldId id="579" r:id="rId62"/>
    <p:sldId id="569" r:id="rId63"/>
    <p:sldId id="575" r:id="rId64"/>
    <p:sldId id="703" r:id="rId65"/>
    <p:sldId id="704" r:id="rId66"/>
    <p:sldId id="705" r:id="rId67"/>
    <p:sldId id="706" r:id="rId68"/>
    <p:sldId id="593" r:id="rId69"/>
    <p:sldId id="570" r:id="rId70"/>
    <p:sldId id="700" r:id="rId71"/>
    <p:sldId id="701" r:id="rId72"/>
    <p:sldId id="574" r:id="rId73"/>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0099"/>
    <a:srgbClr val="0B43C1"/>
    <a:srgbClr val="0F55F1"/>
    <a:srgbClr val="003A1A"/>
    <a:srgbClr val="003217"/>
    <a:srgbClr val="005C2A"/>
    <a:srgbClr val="00642D"/>
    <a:srgbClr val="007A37"/>
    <a:srgbClr val="00863D"/>
    <a:srgbClr val="F856E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72581" autoAdjust="0"/>
  </p:normalViewPr>
  <p:slideViewPr>
    <p:cSldViewPr>
      <p:cViewPr varScale="1">
        <p:scale>
          <a:sx n="58" d="100"/>
          <a:sy n="58" d="100"/>
        </p:scale>
        <p:origin x="-1598"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___1.xlsx"/></Relationships>
</file>

<file path=ppt/charts/chart1.xml><?xml version="1.0" encoding="utf-8"?>
<c:chartSpace xmlns:c="http://schemas.openxmlformats.org/drawingml/2006/chart" xmlns:a="http://schemas.openxmlformats.org/drawingml/2006/main" xmlns:r="http://schemas.openxmlformats.org/officeDocument/2006/relationships">
  <c:lang val="ja-JP"/>
  <c:chart>
    <c:autoTitleDeleted val="1"/>
    <c:plotArea>
      <c:layout/>
      <c:scatterChart>
        <c:scatterStyle val="smoothMarker"/>
        <c:ser>
          <c:idx val="0"/>
          <c:order val="0"/>
          <c:tx>
            <c:strRef>
              <c:f>Sheet1!$B$1</c:f>
              <c:strCache>
                <c:ptCount val="1"/>
                <c:pt idx="0">
                  <c:v>％</c:v>
                </c:pt>
              </c:strCache>
            </c:strRef>
          </c:tx>
          <c:spPr>
            <a:ln w="44450">
              <a:solidFill>
                <a:schemeClr val="bg1"/>
              </a:solidFill>
            </a:ln>
          </c:spPr>
          <c:xVal>
            <c:numRef>
              <c:f>Sheet1!$A$2:$A$9</c:f>
              <c:numCache>
                <c:formatCode>General</c:formatCode>
                <c:ptCount val="8"/>
                <c:pt idx="0">
                  <c:v>4</c:v>
                </c:pt>
                <c:pt idx="1">
                  <c:v>5</c:v>
                </c:pt>
                <c:pt idx="2">
                  <c:v>6</c:v>
                </c:pt>
                <c:pt idx="3">
                  <c:v>7</c:v>
                </c:pt>
                <c:pt idx="4">
                  <c:v>8</c:v>
                </c:pt>
                <c:pt idx="5">
                  <c:v>9</c:v>
                </c:pt>
                <c:pt idx="6">
                  <c:v>10</c:v>
                </c:pt>
                <c:pt idx="7">
                  <c:v>11</c:v>
                </c:pt>
              </c:numCache>
            </c:numRef>
          </c:xVal>
          <c:yVal>
            <c:numRef>
              <c:f>Sheet1!$B$2:$B$9</c:f>
              <c:numCache>
                <c:formatCode>General</c:formatCode>
                <c:ptCount val="8"/>
                <c:pt idx="0">
                  <c:v>100</c:v>
                </c:pt>
                <c:pt idx="1">
                  <c:v>99</c:v>
                </c:pt>
                <c:pt idx="2">
                  <c:v>94</c:v>
                </c:pt>
                <c:pt idx="3">
                  <c:v>75</c:v>
                </c:pt>
                <c:pt idx="4">
                  <c:v>20</c:v>
                </c:pt>
                <c:pt idx="5">
                  <c:v>3</c:v>
                </c:pt>
                <c:pt idx="6">
                  <c:v>0</c:v>
                </c:pt>
                <c:pt idx="7">
                  <c:v>0</c:v>
                </c:pt>
              </c:numCache>
            </c:numRef>
          </c:yVal>
          <c:smooth val="1"/>
        </c:ser>
        <c:axId val="191902848"/>
        <c:axId val="191904384"/>
      </c:scatterChart>
      <c:valAx>
        <c:axId val="191902848"/>
        <c:scaling>
          <c:orientation val="minMax"/>
          <c:max val="11"/>
          <c:min val="4"/>
        </c:scaling>
        <c:axPos val="b"/>
        <c:majorGridlines/>
        <c:numFmt formatCode="General" sourceLinked="1"/>
        <c:tickLblPos val="nextTo"/>
        <c:crossAx val="191904384"/>
        <c:crosses val="autoZero"/>
        <c:crossBetween val="midCat"/>
      </c:valAx>
      <c:valAx>
        <c:axId val="191904384"/>
        <c:scaling>
          <c:orientation val="minMax"/>
          <c:max val="100"/>
          <c:min val="0"/>
        </c:scaling>
        <c:axPos val="l"/>
        <c:majorGridlines/>
        <c:numFmt formatCode="General" sourceLinked="1"/>
        <c:tickLblPos val="nextTo"/>
        <c:crossAx val="191902848"/>
        <c:crosses val="autoZero"/>
        <c:crossBetween val="midCat"/>
      </c:valAx>
      <c:spPr>
        <a:ln>
          <a:noFill/>
        </a:ln>
      </c:spPr>
    </c:plotArea>
    <c:plotVisOnly val="1"/>
    <c:dispBlanksAs val="gap"/>
  </c:chart>
  <c:txPr>
    <a:bodyPr/>
    <a:lstStyle/>
    <a:p>
      <a:pPr>
        <a:defRPr sz="1800">
          <a:solidFill>
            <a:schemeClr val="bg1"/>
          </a:solidFill>
        </a:defRPr>
      </a:pPr>
      <a:endParaRPr lang="ja-JP"/>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5" y="6"/>
            <a:ext cx="3075750" cy="511813"/>
          </a:xfrm>
          <a:prstGeom prst="rect">
            <a:avLst/>
          </a:prstGeom>
        </p:spPr>
        <p:txBody>
          <a:bodyPr vert="horz" lIns="95350" tIns="47672" rIns="95350" bIns="47672"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883" y="6"/>
            <a:ext cx="3075750" cy="511813"/>
          </a:xfrm>
          <a:prstGeom prst="rect">
            <a:avLst/>
          </a:prstGeom>
        </p:spPr>
        <p:txBody>
          <a:bodyPr vert="horz" lIns="95350" tIns="47672" rIns="95350" bIns="47672" rtlCol="0"/>
          <a:lstStyle>
            <a:lvl1pPr algn="r">
              <a:defRPr sz="1300"/>
            </a:lvl1pPr>
          </a:lstStyle>
          <a:p>
            <a:fld id="{45D4B97C-3D35-41C2-AABE-0F2DD8277D41}" type="datetimeFigureOut">
              <a:rPr kumimoji="1" lang="ja-JP" altLang="en-US" smtClean="0"/>
              <a:pPr/>
              <a:t>2014/6/26</a:t>
            </a:fld>
            <a:endParaRPr kumimoji="1" lang="ja-JP" altLang="en-US"/>
          </a:p>
        </p:txBody>
      </p:sp>
      <p:sp>
        <p:nvSpPr>
          <p:cNvPr id="4" name="フッター プレースホルダ 3"/>
          <p:cNvSpPr>
            <a:spLocks noGrp="1"/>
          </p:cNvSpPr>
          <p:nvPr>
            <p:ph type="ftr" sz="quarter" idx="2"/>
          </p:nvPr>
        </p:nvSpPr>
        <p:spPr>
          <a:xfrm>
            <a:off x="5" y="9721155"/>
            <a:ext cx="3075750" cy="511812"/>
          </a:xfrm>
          <a:prstGeom prst="rect">
            <a:avLst/>
          </a:prstGeom>
        </p:spPr>
        <p:txBody>
          <a:bodyPr vert="horz" lIns="95350" tIns="47672" rIns="95350" bIns="47672" rtlCol="0" anchor="b"/>
          <a:lstStyle>
            <a:lvl1pPr algn="l">
              <a:defRPr sz="1300"/>
            </a:lvl1pPr>
          </a:lstStyle>
          <a:p>
            <a:endParaRPr kumimoji="1" lang="ja-JP" altLang="en-US"/>
          </a:p>
        </p:txBody>
      </p:sp>
      <p:sp>
        <p:nvSpPr>
          <p:cNvPr id="5" name="スライド番号プレースホルダ 4"/>
          <p:cNvSpPr>
            <a:spLocks noGrp="1"/>
          </p:cNvSpPr>
          <p:nvPr>
            <p:ph type="sldNum" sz="quarter" idx="3"/>
          </p:nvPr>
        </p:nvSpPr>
        <p:spPr>
          <a:xfrm>
            <a:off x="4021883" y="9721155"/>
            <a:ext cx="3075750" cy="511812"/>
          </a:xfrm>
          <a:prstGeom prst="rect">
            <a:avLst/>
          </a:prstGeom>
        </p:spPr>
        <p:txBody>
          <a:bodyPr vert="horz" lIns="95350" tIns="47672" rIns="95350" bIns="47672" rtlCol="0" anchor="b"/>
          <a:lstStyle>
            <a:lvl1pPr algn="r">
              <a:defRPr sz="1300"/>
            </a:lvl1pPr>
          </a:lstStyle>
          <a:p>
            <a:fld id="{460A47BD-E83D-4A78-9EBD-FFDCE17E8CB0}" type="slidenum">
              <a:rPr kumimoji="1" lang="ja-JP" altLang="en-US" smtClean="0"/>
              <a:pPr/>
              <a:t>&lt;#&gt;</a:t>
            </a:fld>
            <a:endParaRPr kumimoji="1" lang="ja-JP" altLang="en-US"/>
          </a:p>
        </p:txBody>
      </p:sp>
    </p:spTree>
    <p:extLst>
      <p:ext uri="{BB962C8B-B14F-4D97-AF65-F5344CB8AC3E}">
        <p14:creationId xmlns="" xmlns:p14="http://schemas.microsoft.com/office/powerpoint/2010/main" val="1059646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5350" tIns="47672" rIns="95350" bIns="47672" rtlCol="0"/>
          <a:lstStyle>
            <a:lvl1pPr algn="l">
              <a:defRPr sz="1300"/>
            </a:lvl1pPr>
          </a:lstStyle>
          <a:p>
            <a:endParaRPr kumimoji="1" lang="ja-JP" altLang="en-US" dirty="0"/>
          </a:p>
        </p:txBody>
      </p:sp>
      <p:sp>
        <p:nvSpPr>
          <p:cNvPr id="3" name="日付プレースホルダー 2"/>
          <p:cNvSpPr>
            <a:spLocks noGrp="1"/>
          </p:cNvSpPr>
          <p:nvPr>
            <p:ph type="dt" idx="1"/>
          </p:nvPr>
        </p:nvSpPr>
        <p:spPr>
          <a:xfrm>
            <a:off x="4021294" y="0"/>
            <a:ext cx="3076363" cy="511731"/>
          </a:xfrm>
          <a:prstGeom prst="rect">
            <a:avLst/>
          </a:prstGeom>
        </p:spPr>
        <p:txBody>
          <a:bodyPr vert="horz" lIns="95350" tIns="47672" rIns="95350" bIns="47672" rtlCol="0"/>
          <a:lstStyle>
            <a:lvl1pPr algn="r">
              <a:defRPr sz="1300"/>
            </a:lvl1pPr>
          </a:lstStyle>
          <a:p>
            <a:fld id="{6D293863-6505-4954-BB58-05CB01865C69}" type="datetimeFigureOut">
              <a:rPr kumimoji="1" lang="ja-JP" altLang="en-US" smtClean="0"/>
              <a:pPr/>
              <a:t>2014/6/26</a:t>
            </a:fld>
            <a:endParaRPr kumimoji="1" lang="ja-JP" altLang="en-US" dirty="0"/>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350" tIns="47672" rIns="95350" bIns="47672" rtlCol="0" anchor="ctr"/>
          <a:lstStyle/>
          <a:p>
            <a:endParaRPr lang="ja-JP" altLang="en-US" dirty="0"/>
          </a:p>
        </p:txBody>
      </p:sp>
      <p:sp>
        <p:nvSpPr>
          <p:cNvPr id="5" name="ノート プレースホルダー 4"/>
          <p:cNvSpPr>
            <a:spLocks noGrp="1"/>
          </p:cNvSpPr>
          <p:nvPr>
            <p:ph type="body" sz="quarter" idx="3"/>
          </p:nvPr>
        </p:nvSpPr>
        <p:spPr>
          <a:xfrm>
            <a:off x="709931" y="4861446"/>
            <a:ext cx="5679440" cy="4605576"/>
          </a:xfrm>
          <a:prstGeom prst="rect">
            <a:avLst/>
          </a:prstGeom>
        </p:spPr>
        <p:txBody>
          <a:bodyPr vert="horz" lIns="95350" tIns="47672" rIns="95350" bIns="4767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5350" tIns="47672" rIns="95350" bIns="47672" rtlCol="0" anchor="b"/>
          <a:lstStyle>
            <a:lvl1pPr algn="l">
              <a:defRPr sz="1300"/>
            </a:lvl1pPr>
          </a:lstStyle>
          <a:p>
            <a:endParaRPr kumimoji="1" lang="ja-JP" altLang="en-US" dirty="0"/>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5350" tIns="47672" rIns="95350" bIns="47672" rtlCol="0" anchor="b"/>
          <a:lstStyle>
            <a:lvl1pPr algn="r">
              <a:defRPr sz="1300"/>
            </a:lvl1pPr>
          </a:lstStyle>
          <a:p>
            <a:fld id="{6EF3A7D2-61C3-4490-BF64-0BE6DC960B38}"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797650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akeda.co.jp/investor-information/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ja.wikipedia.org/wiki/1968%E5%B9%B4"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ja.wikipedia.org/wiki/%E3%83%8E%E3%83%BC%E3%82%A6%E3%82%A9%E3%83%BC%E3%82%AF" TargetMode="External"/><Relationship Id="rId5" Type="http://schemas.openxmlformats.org/officeDocument/2006/relationships/hyperlink" Target="http://ja.wikipedia.org/wiki/%E3%82%AA%E3%83%8F%E3%82%A4%E3%82%AA%E5%B7%9E" TargetMode="External"/><Relationship Id="rId4" Type="http://schemas.openxmlformats.org/officeDocument/2006/relationships/hyperlink" Target="http://ja.wikipedia.org/wiki/%E3%82%A2%E3%83%A1%E3%83%AA%E3%82%AB%E5%90%88%E8%A1%86%E5%9B%BD"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ja.wikipedia.org/wiki/%E3%82%A8%E3%83%B3%E3%83%99%E3%83%AD%E3%83%BC%E3%83%97_(%E3%82%A6%E3%82%A4%E3%83%AB%E3%82%B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ja.wikipedia.org/wiki/RNA%E3%82%A6%E3%82%A4%E3%83%AB%E3%82%B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ja.wikipedia.org/wiki/%E6%AE%BA%E8%8F%8C" TargetMode="External"/><Relationship Id="rId3" Type="http://schemas.openxmlformats.org/officeDocument/2006/relationships/hyperlink" Target="http://ja.wikipedia.org/wiki/%E9%85%B8%E5%8C%96" TargetMode="External"/><Relationship Id="rId7" Type="http://schemas.openxmlformats.org/officeDocument/2006/relationships/hyperlink" Target="http://ja.wikipedia.org/wiki/%E6%A0%B8%E9%85%B8"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ja.wikipedia.org/wiki/%E8%9B%8B%E7%99%BD%E8%B3%AA" TargetMode="External"/><Relationship Id="rId5" Type="http://schemas.openxmlformats.org/officeDocument/2006/relationships/hyperlink" Target="http://ja.wikipedia.org/wiki/%E7%B4%B0%E8%83%9E%E5%A3%81" TargetMode="External"/><Relationship Id="rId4" Type="http://schemas.openxmlformats.org/officeDocument/2006/relationships/hyperlink" Target="http://ja.wikipedia.org/wiki/%E7%B4%B0%E8%83%9E%E8%86%9C" TargetMode="External"/><Relationship Id="rId9" Type="http://schemas.openxmlformats.org/officeDocument/2006/relationships/hyperlink" Target="http://ja.wikipedia.org/wiki/%E6%B6%88%E6%AF%9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smtClean="0"/>
              <a:t>和歌山県学校薬剤師会の西前です。</a:t>
            </a:r>
            <a:endParaRPr kumimoji="1" lang="en-US" altLang="ja-JP" b="0" dirty="0" smtClean="0"/>
          </a:p>
          <a:p>
            <a:r>
              <a:rPr kumimoji="1" lang="ja-JP" altLang="en-US" b="0" dirty="0" smtClean="0"/>
              <a:t>どうぞ、宜しくお願い致します。</a:t>
            </a:r>
            <a:endParaRPr kumimoji="1" lang="en-US" altLang="ja-JP" b="0" dirty="0" smtClean="0"/>
          </a:p>
          <a:p>
            <a:endParaRPr kumimoji="1" lang="en-US" altLang="ja-JP" b="0" dirty="0" smtClean="0"/>
          </a:p>
          <a:p>
            <a:endParaRPr kumimoji="1" lang="en-US" altLang="ja-JP" b="0" dirty="0" smtClean="0"/>
          </a:p>
          <a:p>
            <a:endParaRPr kumimoji="1" lang="en-US" altLang="ja-JP" b="0"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a:t>
            </a:fld>
            <a:endParaRPr kumimoji="1" lang="ja-JP" altLang="en-US" dirty="0"/>
          </a:p>
        </p:txBody>
      </p:sp>
    </p:spTree>
    <p:extLst>
      <p:ext uri="{BB962C8B-B14F-4D97-AF65-F5344CB8AC3E}">
        <p14:creationId xmlns="" xmlns:p14="http://schemas.microsoft.com/office/powerpoint/2010/main" val="1639994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メーカーの説明会で有効性が認められたと</a:t>
            </a:r>
            <a:r>
              <a:rPr kumimoji="1" lang="en-US" altLang="ja-JP" dirty="0" smtClean="0"/>
              <a:t>PR</a:t>
            </a:r>
            <a:r>
              <a:rPr kumimoji="1" lang="ja-JP" altLang="en-US" dirty="0" smtClean="0"/>
              <a:t>しています。実際に文献も見ましたのでたしかだと思います。</a:t>
            </a:r>
            <a:endParaRPr kumimoji="1" lang="en-US" altLang="ja-JP" dirty="0" smtClean="0"/>
          </a:p>
          <a:p>
            <a:endParaRPr kumimoji="1" lang="en-US" altLang="ja-JP" dirty="0" smtClean="0"/>
          </a:p>
          <a:p>
            <a:r>
              <a:rPr kumimoji="1" lang="ja-JP" altLang="en-US" dirty="0" smtClean="0"/>
              <a:t>亜鉛化合物、クエン酸が添加されているようです。</a:t>
            </a:r>
            <a:endParaRPr kumimoji="1" lang="ja-JP" altLang="en-US" dirty="0"/>
          </a:p>
        </p:txBody>
      </p:sp>
      <p:sp>
        <p:nvSpPr>
          <p:cNvPr id="4" name="スライド番号プレースホルダ 3"/>
          <p:cNvSpPr>
            <a:spLocks noGrp="1"/>
          </p:cNvSpPr>
          <p:nvPr>
            <p:ph type="sldNum" sz="quarter" idx="10"/>
          </p:nvPr>
        </p:nvSpPr>
        <p:spPr/>
        <p:txBody>
          <a:bodyPr/>
          <a:lstStyle/>
          <a:p>
            <a:fld id="{6EF3A7D2-61C3-4490-BF64-0BE6DC960B38}" type="slidenum">
              <a:rPr kumimoji="1" lang="ja-JP" altLang="en-US" smtClean="0"/>
              <a:pPr/>
              <a:t>11</a:t>
            </a:fld>
            <a:endParaRPr kumimoji="1" lang="ja-JP" altLang="en-US" dirty="0"/>
          </a:p>
        </p:txBody>
      </p:sp>
    </p:spTree>
    <p:extLst>
      <p:ext uri="{BB962C8B-B14F-4D97-AF65-F5344CB8AC3E}">
        <p14:creationId xmlns="" xmlns:p14="http://schemas.microsoft.com/office/powerpoint/2010/main" val="322744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メーカーの説明会で有効性が認められたと</a:t>
            </a:r>
            <a:r>
              <a:rPr kumimoji="1" lang="en-US" altLang="ja-JP" dirty="0" smtClean="0"/>
              <a:t>PR</a:t>
            </a:r>
            <a:r>
              <a:rPr kumimoji="1" lang="ja-JP" altLang="en-US" dirty="0" smtClean="0"/>
              <a:t>しています。実際に文献も見ましたのでたしかだと思います。</a:t>
            </a:r>
            <a:endParaRPr kumimoji="1" lang="ja-JP" altLang="en-US" dirty="0"/>
          </a:p>
        </p:txBody>
      </p:sp>
      <p:sp>
        <p:nvSpPr>
          <p:cNvPr id="4" name="スライド番号プレースホルダ 3"/>
          <p:cNvSpPr>
            <a:spLocks noGrp="1"/>
          </p:cNvSpPr>
          <p:nvPr>
            <p:ph type="sldNum" sz="quarter" idx="10"/>
          </p:nvPr>
        </p:nvSpPr>
        <p:spPr/>
        <p:txBody>
          <a:bodyPr/>
          <a:lstStyle/>
          <a:p>
            <a:fld id="{6EF3A7D2-61C3-4490-BF64-0BE6DC960B38}" type="slidenum">
              <a:rPr kumimoji="1" lang="ja-JP" altLang="en-US" smtClean="0"/>
              <a:pPr/>
              <a:t>12</a:t>
            </a:fld>
            <a:endParaRPr kumimoji="1" lang="ja-JP" altLang="en-US" dirty="0"/>
          </a:p>
        </p:txBody>
      </p:sp>
    </p:spTree>
    <p:extLst>
      <p:ext uri="{BB962C8B-B14F-4D97-AF65-F5344CB8AC3E}">
        <p14:creationId xmlns="" xmlns:p14="http://schemas.microsoft.com/office/powerpoint/2010/main" val="21799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13</a:t>
            </a:fld>
            <a:endParaRPr kumimoji="1" lang="ja-JP" altLang="en-US" dirty="0"/>
          </a:p>
        </p:txBody>
      </p:sp>
    </p:spTree>
    <p:extLst>
      <p:ext uri="{BB962C8B-B14F-4D97-AF65-F5344CB8AC3E}">
        <p14:creationId xmlns="" xmlns:p14="http://schemas.microsoft.com/office/powerpoint/2010/main" val="200200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遺伝子型</a:t>
            </a:r>
            <a:r>
              <a:rPr lang="ja-JP" altLang="en-US" dirty="0" smtClean="0"/>
              <a:t>を特定した</a:t>
            </a:r>
            <a:r>
              <a:rPr lang="ja-JP" altLang="ja-JP" dirty="0" smtClean="0"/>
              <a:t>経鼻型ワクチンが開発中で、18～50歳の98人を対象とした臨床試験によれば発症を半分近くに抑える効果がある</a:t>
            </a:r>
            <a:r>
              <a:rPr lang="ja-JP" altLang="en-US" baseline="30000" dirty="0" smtClean="0"/>
              <a:t>。</a:t>
            </a:r>
            <a:endParaRPr lang="en-US" altLang="ja-JP" dirty="0" smtClean="0"/>
          </a:p>
          <a:p>
            <a:endParaRPr lang="en-US" altLang="ja-JP" dirty="0" smtClean="0"/>
          </a:p>
          <a:p>
            <a:r>
              <a:rPr kumimoji="1" lang="ja-JP" altLang="en-US" dirty="0" smtClean="0"/>
              <a:t>余談なんですが、ノロウイルスと血液型の関係の統計を千葉県の保健所が取ったんですが、最も高い発症率は</a:t>
            </a:r>
            <a:r>
              <a:rPr kumimoji="1" lang="en-US" altLang="ja-JP" dirty="0" smtClean="0"/>
              <a:t>A</a:t>
            </a:r>
            <a:r>
              <a:rPr kumimoji="1" lang="ja-JP" altLang="en-US" dirty="0" smtClean="0"/>
              <a:t>型で７１％、低い発症率は</a:t>
            </a:r>
            <a:r>
              <a:rPr kumimoji="1" lang="en-US" altLang="ja-JP" dirty="0" smtClean="0"/>
              <a:t>AB</a:t>
            </a:r>
            <a:r>
              <a:rPr kumimoji="1" lang="ja-JP" altLang="en-US" dirty="0" smtClean="0"/>
              <a:t>型で５５％らしいです。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14</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リゴサイトは多様な遺伝子型のノロウイルスのワクチンをつくる技術を持ち、欧米などで臨床試験を進めている。</a:t>
            </a:r>
            <a:endParaRPr lang="en-US" altLang="ja-JP" dirty="0" smtClean="0">
              <a:effectLst/>
            </a:endParaRPr>
          </a:p>
          <a:p>
            <a:r>
              <a:rPr lang="ja-JP" altLang="en-US" dirty="0" smtClean="0">
                <a:effectLst/>
              </a:rPr>
              <a:t>武田薬品工業は５日、ワクチン関連技術を持つ米ベンチャー、リゴサイト・（ＬｉｇｏＣｙｔｅ）ファーマシューティカルズ（モンタナ州）を買収することで同社と合意したと発表した。</a:t>
            </a:r>
            <a:r>
              <a:rPr lang="en-US" altLang="ja-JP" dirty="0" smtClean="0">
                <a:effectLst/>
              </a:rPr>
              <a:t>11</a:t>
            </a:r>
            <a:r>
              <a:rPr lang="ja-JP" altLang="en-US" dirty="0" smtClean="0">
                <a:effectLst/>
              </a:rPr>
              <a:t>月末までに６千万ドル（約</a:t>
            </a:r>
            <a:r>
              <a:rPr lang="en-US" altLang="ja-JP" dirty="0" smtClean="0">
                <a:effectLst/>
              </a:rPr>
              <a:t>50</a:t>
            </a:r>
            <a:r>
              <a:rPr lang="ja-JP" altLang="en-US" dirty="0" smtClean="0">
                <a:effectLst/>
              </a:rPr>
              <a:t>億円）を投じ完全子会社化する。</a:t>
            </a:r>
            <a:endParaRPr lang="ja-JP" altLang="en-US" dirty="0" smtClean="0"/>
          </a:p>
          <a:p>
            <a:r>
              <a:rPr lang="ja-JP" altLang="en-US" dirty="0" smtClean="0">
                <a:effectLst/>
              </a:rPr>
              <a:t>　</a:t>
            </a:r>
            <a:r>
              <a:rPr lang="ja-JP" altLang="en-US" u="sng" dirty="0" smtClean="0">
                <a:effectLst/>
              </a:rPr>
              <a:t>リゴサイトは非上場で社員数が約</a:t>
            </a:r>
            <a:r>
              <a:rPr lang="en-US" altLang="ja-JP" u="sng" dirty="0" smtClean="0">
                <a:effectLst/>
              </a:rPr>
              <a:t>40</a:t>
            </a:r>
            <a:r>
              <a:rPr lang="ja-JP" altLang="en-US" u="sng" dirty="0" smtClean="0">
                <a:effectLst/>
              </a:rPr>
              <a:t>人のベンチャー。食中毒などの原因となるノロウイルスの感染を予防するワクチンの臨床試験（治験）を実施しているほか、インフルエンザワクチンなどの基礎研究も進めている</a:t>
            </a:r>
            <a:r>
              <a:rPr lang="ja-JP" altLang="en-US" dirty="0" smtClean="0">
                <a:effectLst/>
              </a:rPr>
              <a:t>。</a:t>
            </a:r>
            <a:endParaRPr lang="en-US" altLang="ja-JP" dirty="0" smtClean="0">
              <a:effectLst/>
            </a:endParaRPr>
          </a:p>
          <a:p>
            <a:r>
              <a:rPr lang="ja-JP" altLang="en-US" dirty="0" smtClean="0">
                <a:effectLst/>
              </a:rPr>
              <a:t>３５００→３</a:t>
            </a:r>
            <a:r>
              <a:rPr lang="en-US" altLang="ja-JP" dirty="0" smtClean="0">
                <a:effectLst/>
              </a:rPr>
              <a:t>7</a:t>
            </a:r>
            <a:r>
              <a:rPr lang="ja-JP" altLang="en-US" dirty="0" smtClean="0">
                <a:effectLst/>
              </a:rPr>
              <a:t>００円　ここ一年ﾀﾞ最高額。</a:t>
            </a: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16</a:t>
            </a:fld>
            <a:endParaRPr kumimoji="1" lang="ja-JP" altLang="en-US" dirty="0"/>
          </a:p>
        </p:txBody>
      </p:sp>
    </p:spTree>
    <p:extLst>
      <p:ext uri="{BB962C8B-B14F-4D97-AF65-F5344CB8AC3E}">
        <p14:creationId xmlns="" xmlns:p14="http://schemas.microsoft.com/office/powerpoint/2010/main" val="1114114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&gt;</a:t>
            </a:r>
            <a:r>
              <a:rPr lang="ja-JP" altLang="en-US" dirty="0" smtClean="0">
                <a:hlinkClick r:id="rId3"/>
              </a:rPr>
              <a:t>株主・投資家の皆様</a:t>
            </a:r>
            <a:r>
              <a:rPr lang="ja-JP" altLang="en-US" dirty="0" smtClean="0"/>
              <a:t>の雑誌</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17</a:t>
            </a:fld>
            <a:endParaRPr kumimoji="1" lang="ja-JP" altLang="en-US" dirty="0"/>
          </a:p>
        </p:txBody>
      </p:sp>
    </p:spTree>
    <p:extLst>
      <p:ext uri="{BB962C8B-B14F-4D97-AF65-F5344CB8AC3E}">
        <p14:creationId xmlns="" xmlns:p14="http://schemas.microsoft.com/office/powerpoint/2010/main" val="193983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ノロウイルスの感染経路なんですが、汚染された食品を食べたとき。調理従事者の手から、二次汚染された食品を食べたとき。　患者の糞便やおう吐物から感染などありますが、</a:t>
            </a:r>
            <a:r>
              <a:rPr lang="ja-JP" altLang="en-US"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rPr>
              <a:t>ほとんどが●これと●これです。</a:t>
            </a:r>
            <a:endParaRPr lang="en-US" altLang="ja-JP"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18</a:t>
            </a:fld>
            <a:endParaRPr kumimoji="1" lang="ja-JP" altLang="en-US" dirty="0"/>
          </a:p>
        </p:txBody>
      </p:sp>
    </p:spTree>
    <p:extLst>
      <p:ext uri="{BB962C8B-B14F-4D97-AF65-F5344CB8AC3E}">
        <p14:creationId xmlns="" xmlns:p14="http://schemas.microsoft.com/office/powerpoint/2010/main" val="307909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19</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20</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21</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これは、薬剤師の皆さんに聞いていただくために、作成したスライドではなく、薬剤師の先生方が、学校の先生方に、お話しいただくためのスライドです。</a:t>
            </a:r>
            <a:endParaRPr kumimoji="1" lang="en-US" altLang="ja-JP" dirty="0" smtClean="0"/>
          </a:p>
          <a:p>
            <a:endParaRPr kumimoji="1" lang="en-US" altLang="ja-JP" dirty="0" smtClean="0"/>
          </a:p>
          <a:p>
            <a:r>
              <a:rPr kumimoji="1" lang="ja-JP" altLang="en-US" dirty="0" smtClean="0"/>
              <a:t>和歌山市の教育委員会に、少し、このスライドのお話をしたら、校長会、教頭会、養護教諭の研究会、その他、先生方の研修会でお話ししました。</a:t>
            </a:r>
            <a:endParaRPr kumimoji="1" lang="en-US" altLang="ja-JP" dirty="0" smtClean="0"/>
          </a:p>
          <a:p>
            <a:endParaRPr kumimoji="1" lang="en-US" altLang="ja-JP" dirty="0" smtClean="0"/>
          </a:p>
          <a:p>
            <a:r>
              <a:rPr kumimoji="1" lang="ja-JP" altLang="en-US" dirty="0" smtClean="0"/>
              <a:t>皆さんが知っていることばかりですが、頭をリセットした状態で聞いていただけましたら幸いです。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22</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これは、小学校の先生や生徒にお話ししている内容です。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23</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手に付着している８０～９０％の細菌が爪の中にいます。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24</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25</a:t>
            </a:fld>
            <a:endParaRPr kumimoji="1" lang="ja-JP" altLang="en-US" dirty="0"/>
          </a:p>
        </p:txBody>
      </p:sp>
    </p:spTree>
    <p:extLst>
      <p:ext uri="{BB962C8B-B14F-4D97-AF65-F5344CB8AC3E}">
        <p14:creationId xmlns="" xmlns:p14="http://schemas.microsoft.com/office/powerpoint/2010/main" val="1854178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26</a:t>
            </a:fld>
            <a:endParaRPr lang="ja-JP" altLang="en-US" dirty="0">
              <a:solidFill>
                <a:prstClr val="black"/>
              </a:solidFill>
            </a:endParaRPr>
          </a:p>
        </p:txBody>
      </p:sp>
    </p:spTree>
    <p:extLst>
      <p:ext uri="{BB962C8B-B14F-4D97-AF65-F5344CB8AC3E}">
        <p14:creationId xmlns="" xmlns:p14="http://schemas.microsoft.com/office/powerpoint/2010/main" val="66142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今日、キッチンハイターを使用します。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27</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28</a:t>
            </a:fld>
            <a:endParaRPr kumimoji="1" lang="ja-JP" altLang="en-US" dirty="0"/>
          </a:p>
        </p:txBody>
      </p:sp>
    </p:spTree>
    <p:extLst>
      <p:ext uri="{BB962C8B-B14F-4D97-AF65-F5344CB8AC3E}">
        <p14:creationId xmlns="" xmlns:p14="http://schemas.microsoft.com/office/powerpoint/2010/main" val="1582577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このように希釈した次亜塩をスプレーする学校もあったんですが、ハイター等の製品で霧にするタイプのものは販売されていません。</a:t>
            </a:r>
            <a:endParaRPr kumimoji="1" lang="en-US" altLang="ja-JP" dirty="0" smtClean="0"/>
          </a:p>
          <a:p>
            <a:r>
              <a:rPr kumimoji="1" lang="ja-JP" altLang="en-US" dirty="0" smtClean="0"/>
              <a:t>どうしてか？霧になった細かい粒子は口に入るからです。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29</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Wingdings" pitchFamily="2" charset="2"/>
              <a:buNone/>
              <a:defRPr/>
            </a:pPr>
            <a:r>
              <a:rPr kumimoji="1" lang="ja-JP" altLang="en-US" dirty="0" smtClean="0"/>
              <a:t>５０倍希釈なので、</a:t>
            </a:r>
            <a:r>
              <a:rPr lang="ja-JP" altLang="en-US" dirty="0" smtClean="0">
                <a:effectLst/>
              </a:rPr>
              <a:t>２リットルのペットボトルにキャップ</a:t>
            </a:r>
            <a:r>
              <a:rPr lang="en-US" altLang="ja-JP" dirty="0" smtClean="0">
                <a:effectLst/>
              </a:rPr>
              <a:t>2</a:t>
            </a:r>
            <a:r>
              <a:rPr lang="ja-JP" altLang="en-US" dirty="0" smtClean="0">
                <a:effectLst/>
              </a:rPr>
              <a:t>杯のハイターと、憶えてください。</a:t>
            </a:r>
            <a:endParaRPr lang="en-US" altLang="ja-JP" dirty="0" smtClean="0">
              <a:effectLst/>
            </a:endParaRPr>
          </a:p>
          <a:p>
            <a:pPr algn="l">
              <a:buFont typeface="Wingdings" pitchFamily="2" charset="2"/>
              <a:buNone/>
              <a:defRPr/>
            </a:pPr>
            <a:endParaRPr kumimoji="1" lang="en-US" altLang="ja-JP" dirty="0" smtClean="0"/>
          </a:p>
          <a:p>
            <a:pPr algn="l">
              <a:buFont typeface="Wingdings" pitchFamily="2" charset="2"/>
              <a:buNone/>
              <a:defRPr/>
            </a:pPr>
            <a:r>
              <a:rPr kumimoji="1" lang="en-US" altLang="ja-JP" dirty="0" smtClean="0"/>
              <a:t>CF)</a:t>
            </a:r>
          </a:p>
          <a:p>
            <a:pPr algn="l">
              <a:buFont typeface="Wingdings" pitchFamily="2" charset="2"/>
              <a:buNone/>
              <a:defRPr/>
            </a:pPr>
            <a:r>
              <a:rPr kumimoji="1" lang="ja-JP" altLang="en-US" dirty="0" smtClean="0"/>
              <a:t>ハイターを５０倍希釈って、憶えていただければいいと思います。</a:t>
            </a:r>
            <a:endParaRPr kumimoji="1" lang="en-US" altLang="ja-JP" dirty="0" smtClean="0"/>
          </a:p>
          <a:p>
            <a:pPr algn="l">
              <a:buFont typeface="Wingdings" pitchFamily="2" charset="2"/>
              <a:buNone/>
              <a:defRPr/>
            </a:pPr>
            <a:r>
              <a:rPr kumimoji="1" lang="ja-JP" altLang="en-US" dirty="0" smtClean="0"/>
              <a:t>２リットルだと、４０ｍｌ入れる！</a:t>
            </a:r>
            <a:r>
              <a:rPr kumimoji="1" lang="ja-JP" altLang="en-US" dirty="0" err="1" smtClean="0"/>
              <a:t>ってふうに</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30</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249">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●学校で原液をかける先生がいらっしゃったんですが、原液をかけることによって、悪いガスが発生するは、嘔吐物が飛散するはいいことないです。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全て密閉系で処理してください。</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原液は効果はありませんので、病院では、最低でも１％、５倍希釈して使用しています。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原液は水酸化ナトリウム、強いアルカリ性で、殺菌、殺ウイルス効果を抑えてあるためです。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原液は効かないばかりか、ガスを発生させて、危険です。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実験・・・・・・・・・・・・・・・・・・・・・・・・実験・・・・・・・・・・・・・・・・・・・・・・・・・・・・実験・・・・・・・・・・・・・・・・・・・・・・・・・・・・・・・・・・・</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54249">
              <a:defRPr/>
            </a:pPr>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31</a:t>
            </a:fld>
            <a:endParaRPr kumimoji="1" lang="ja-JP" altLang="en-US" dirty="0"/>
          </a:p>
        </p:txBody>
      </p:sp>
    </p:spTree>
    <p:extLst>
      <p:ext uri="{BB962C8B-B14F-4D97-AF65-F5344CB8AC3E}">
        <p14:creationId xmlns="" xmlns:p14="http://schemas.microsoft.com/office/powerpoint/2010/main" val="280318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chemeClr val="bg1"/>
                </a:solidFill>
                <a:effectLst>
                  <a:outerShdw blurRad="38100" dist="38100" dir="2700000" algn="tl">
                    <a:srgbClr val="000000">
                      <a:alpha val="43137"/>
                    </a:srgbClr>
                  </a:outerShdw>
                </a:effectLst>
                <a:latin typeface="+mn-ea"/>
              </a:rPr>
              <a:t>（１）感染力が強く、年齢を問わず、少量で人に感染します。</a:t>
            </a:r>
          </a:p>
          <a:p>
            <a:r>
              <a:rPr lang="ja-JP" altLang="en-US" dirty="0" smtClean="0">
                <a:solidFill>
                  <a:schemeClr val="bg1"/>
                </a:solidFill>
                <a:effectLst>
                  <a:outerShdw blurRad="38100" dist="38100" dir="2700000" algn="tl">
                    <a:srgbClr val="000000">
                      <a:alpha val="43137"/>
                    </a:srgbClr>
                  </a:outerShdw>
                </a:effectLst>
                <a:latin typeface="+mn-ea"/>
              </a:rPr>
              <a:t>（２）人だけに感染し、人の腸管内で増えます。</a:t>
            </a:r>
          </a:p>
          <a:p>
            <a:r>
              <a:rPr lang="ja-JP" altLang="en-US" dirty="0" smtClean="0">
                <a:solidFill>
                  <a:schemeClr val="bg1"/>
                </a:solidFill>
                <a:effectLst>
                  <a:outerShdw blurRad="38100" dist="38100" dir="2700000" algn="tl">
                    <a:srgbClr val="000000">
                      <a:alpha val="43137"/>
                    </a:srgbClr>
                  </a:outerShdw>
                </a:effectLst>
                <a:latin typeface="+mn-ea"/>
              </a:rPr>
              <a:t>（３）食品で増殖するわけではないので、食品の鮮度に関係</a:t>
            </a:r>
            <a:endParaRPr lang="en-US" altLang="ja-JP" dirty="0" smtClean="0">
              <a:solidFill>
                <a:schemeClr val="bg1"/>
              </a:solidFill>
              <a:effectLst>
                <a:outerShdw blurRad="38100" dist="38100" dir="2700000" algn="tl">
                  <a:srgbClr val="000000">
                    <a:alpha val="43137"/>
                  </a:srgbClr>
                </a:outerShdw>
              </a:effectLst>
              <a:latin typeface="+mn-ea"/>
            </a:endParaRPr>
          </a:p>
          <a:p>
            <a:r>
              <a:rPr lang="ja-JP" altLang="en-US" dirty="0" smtClean="0">
                <a:solidFill>
                  <a:schemeClr val="bg1"/>
                </a:solidFill>
                <a:effectLst>
                  <a:outerShdw blurRad="38100" dist="38100" dir="2700000" algn="tl">
                    <a:srgbClr val="000000">
                      <a:alpha val="43137"/>
                    </a:srgbClr>
                  </a:outerShdw>
                </a:effectLst>
                <a:latin typeface="+mn-ea"/>
              </a:rPr>
              <a:t>　　 なく感染します。</a:t>
            </a:r>
          </a:p>
          <a:p>
            <a:r>
              <a:rPr lang="ja-JP" altLang="en-US" dirty="0" smtClean="0">
                <a:solidFill>
                  <a:schemeClr val="bg1"/>
                </a:solidFill>
                <a:effectLst>
                  <a:outerShdw blurRad="38100" dist="38100" dir="2700000" algn="tl">
                    <a:srgbClr val="000000">
                      <a:alpha val="43137"/>
                    </a:srgbClr>
                  </a:outerShdw>
                </a:effectLst>
                <a:latin typeface="+mn-ea"/>
              </a:rPr>
              <a:t>（４）有効な消毒方法は、</a:t>
            </a:r>
            <a:r>
              <a:rPr lang="en-US" altLang="ja-JP" dirty="0" smtClean="0">
                <a:solidFill>
                  <a:schemeClr val="bg1"/>
                </a:solidFill>
                <a:effectLst>
                  <a:outerShdw blurRad="38100" dist="38100" dir="2700000" algn="tl">
                    <a:srgbClr val="000000">
                      <a:alpha val="43137"/>
                    </a:srgbClr>
                  </a:outerShdw>
                </a:effectLst>
                <a:latin typeface="+mn-ea"/>
              </a:rPr>
              <a:t>85</a:t>
            </a:r>
            <a:r>
              <a:rPr lang="ja-JP" altLang="en-US" dirty="0" smtClean="0">
                <a:solidFill>
                  <a:schemeClr val="bg1"/>
                </a:solidFill>
                <a:effectLst>
                  <a:outerShdw blurRad="38100" dist="38100" dir="2700000" algn="tl">
                    <a:srgbClr val="000000">
                      <a:alpha val="43137"/>
                    </a:srgbClr>
                  </a:outerShdw>
                </a:effectLst>
                <a:latin typeface="+mn-ea"/>
              </a:rPr>
              <a:t>℃で</a:t>
            </a:r>
            <a:r>
              <a:rPr lang="en-US" altLang="ja-JP" dirty="0" smtClean="0">
                <a:solidFill>
                  <a:schemeClr val="bg1"/>
                </a:solidFill>
                <a:effectLst>
                  <a:outerShdw blurRad="38100" dist="38100" dir="2700000" algn="tl">
                    <a:srgbClr val="000000">
                      <a:alpha val="43137"/>
                    </a:srgbClr>
                  </a:outerShdw>
                </a:effectLst>
                <a:latin typeface="+mn-ea"/>
              </a:rPr>
              <a:t>1</a:t>
            </a:r>
            <a:r>
              <a:rPr lang="ja-JP" altLang="en-US" dirty="0" smtClean="0">
                <a:solidFill>
                  <a:schemeClr val="bg1"/>
                </a:solidFill>
                <a:effectLst>
                  <a:outerShdw blurRad="38100" dist="38100" dir="2700000" algn="tl">
                    <a:srgbClr val="000000">
                      <a:alpha val="43137"/>
                    </a:srgbClr>
                  </a:outerShdw>
                </a:effectLst>
                <a:latin typeface="+mn-ea"/>
              </a:rPr>
              <a:t>分間以上の加熱、</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又は、次亜塩素酸ナトリウムです。</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（アルコールや逆性石けんによる消毒効果はほとんど</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なく、従来の衛生対策が通用しません。）</a:t>
            </a:r>
          </a:p>
          <a:p>
            <a:r>
              <a:rPr lang="ja-JP" altLang="en-US" dirty="0" smtClean="0">
                <a:solidFill>
                  <a:schemeClr val="bg1"/>
                </a:solidFill>
                <a:effectLst>
                  <a:outerShdw blurRad="38100" dist="38100" dir="2700000" algn="tl">
                    <a:srgbClr val="000000">
                      <a:alpha val="43137"/>
                    </a:srgbClr>
                  </a:outerShdw>
                </a:effectLst>
                <a:latin typeface="+mn-ea"/>
              </a:rPr>
              <a:t>（５）このウイルスに効果のある治療薬はありません。</a:t>
            </a:r>
          </a:p>
          <a:p>
            <a:r>
              <a:rPr lang="ja-JP" altLang="en-US" dirty="0" smtClean="0">
                <a:solidFill>
                  <a:schemeClr val="bg1"/>
                </a:solidFill>
                <a:effectLst>
                  <a:outerShdw blurRad="38100" dist="38100" dir="2700000" algn="tl">
                    <a:srgbClr val="000000">
                      <a:alpha val="43137"/>
                    </a:srgbClr>
                  </a:outerShdw>
                </a:effectLst>
                <a:latin typeface="+mn-ea"/>
              </a:rPr>
              <a:t>（６）何回でも感染します。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縦軸が、殺菌効力のある</a:t>
            </a:r>
            <a:r>
              <a:rPr kumimoji="1" lang="en-US" altLang="ja-JP" dirty="0" smtClean="0"/>
              <a:t>HCLO</a:t>
            </a:r>
            <a:r>
              <a:rPr kumimoji="1" lang="ja-JP" altLang="en-US" dirty="0" smtClean="0"/>
              <a:t>の濃度です。横軸が</a:t>
            </a:r>
            <a:r>
              <a:rPr kumimoji="1" lang="ja-JP" altLang="en-US" dirty="0" err="1" smtClean="0"/>
              <a:t>ｐ</a:t>
            </a:r>
            <a:r>
              <a:rPr kumimoji="1" lang="en-US" altLang="ja-JP" dirty="0" smtClean="0"/>
              <a:t>H</a:t>
            </a:r>
            <a:r>
              <a:rPr kumimoji="1" lang="ja-JP" altLang="en-US" dirty="0" smtClean="0"/>
              <a:t>の関係グラフです。</a:t>
            </a:r>
            <a:endParaRPr kumimoji="1" lang="en-US" altLang="ja-JP" dirty="0" smtClean="0"/>
          </a:p>
          <a:p>
            <a:r>
              <a:rPr kumimoji="1" lang="ja-JP" altLang="en-US" dirty="0" smtClean="0"/>
              <a:t>●</a:t>
            </a:r>
            <a:r>
              <a:rPr kumimoji="1" lang="ja-JP" altLang="is-IS" dirty="0" smtClean="0"/>
              <a:t>Ｐ</a:t>
            </a:r>
            <a:r>
              <a:rPr kumimoji="1" lang="en-US" altLang="ja-JP" dirty="0" smtClean="0"/>
              <a:t>H</a:t>
            </a:r>
            <a:r>
              <a:rPr kumimoji="1" lang="ja-JP" altLang="en-US" dirty="0" smtClean="0"/>
              <a:t>が９以上だと、</a:t>
            </a:r>
            <a:r>
              <a:rPr kumimoji="1" lang="en-US" altLang="ja-JP" dirty="0" smtClean="0"/>
              <a:t>HCLO</a:t>
            </a:r>
            <a:r>
              <a:rPr kumimoji="1" lang="ja-JP" altLang="en-US" dirty="0" smtClean="0"/>
              <a:t>濃度が低く、効果がありません、ということです。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CCC2CF1-CE31-472E-ADB9-D4D1C7F8A86C}" type="slidenum">
              <a:rPr lang="ja-JP" altLang="en-US" smtClean="0">
                <a:solidFill>
                  <a:prstClr val="black"/>
                </a:solidFill>
              </a:rPr>
              <a:pPr/>
              <a:t>32</a:t>
            </a:fld>
            <a:endParaRPr lang="en-US" altLang="ja-JP" dirty="0">
              <a:solidFill>
                <a:prstClr val="black"/>
              </a:solidFill>
            </a:endParaRPr>
          </a:p>
        </p:txBody>
      </p:sp>
    </p:spTree>
    <p:extLst>
      <p:ext uri="{BB962C8B-B14F-4D97-AF65-F5344CB8AC3E}">
        <p14:creationId xmlns="" xmlns:p14="http://schemas.microsoft.com/office/powerpoint/2010/main" val="201836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カーペットや畳には、スチームアイロンを使用する消毒法もあります。</a:t>
            </a:r>
            <a:endParaRPr lang="en-US" altLang="ja-JP" dirty="0" smtClean="0">
              <a:effectLst/>
            </a:endParaRPr>
          </a:p>
          <a:p>
            <a:r>
              <a:rPr lang="ja-JP" altLang="en-US" dirty="0" smtClean="0">
                <a:effectLst/>
              </a:rPr>
              <a:t>しかし、あくまでも、ごく小さい範囲で、広範囲であれば、やっぱり、消毒液を使う方法が効果的です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33</a:t>
            </a:fld>
            <a:endParaRPr kumimoji="1" lang="ja-JP" altLang="en-US" dirty="0"/>
          </a:p>
        </p:txBody>
      </p:sp>
    </p:spTree>
    <p:extLst>
      <p:ext uri="{BB962C8B-B14F-4D97-AF65-F5344CB8AC3E}">
        <p14:creationId xmlns="" xmlns:p14="http://schemas.microsoft.com/office/powerpoint/2010/main" val="1498361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34</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03941DF-DF7B-423B-A3F2-B95564DB40EB}" type="slidenum">
              <a:rPr lang="en-US" altLang="ja-JP" smtClean="0"/>
              <a:pPr/>
              <a:t>35</a:t>
            </a:fld>
            <a:endParaRPr lang="en-US" altLang="ja-JP"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ja-JP" altLang="en-US" dirty="0" smtClean="0"/>
              <a:t>このグラフは平成２１年の食中毒の発生状況ですが、●カンピロバクターは３４５件の発生して、患者数が２２０６名、一方、●ノロウイルスは２８８件発生して、患者数が１０８４７名と、１件の食中毒事故で、多数の患者を出すという特色があります。</a:t>
            </a:r>
            <a:endParaRPr lang="en-US" altLang="ja-JP" dirty="0" smtClean="0"/>
          </a:p>
          <a:p>
            <a:pPr eaLnBrk="1" hangingPunct="1"/>
            <a:r>
              <a:rPr lang="ja-JP" altLang="en-US" dirty="0" smtClean="0"/>
              <a:t>平成２１年で食中毒の４割、今年では６割以上がノロウイルスが原因です。</a:t>
            </a:r>
            <a:endParaRPr lang="en-US" altLang="ja-JP" dirty="0" smtClean="0"/>
          </a:p>
        </p:txBody>
      </p:sp>
    </p:spTree>
    <p:extLst>
      <p:ext uri="{BB962C8B-B14F-4D97-AF65-F5344CB8AC3E}">
        <p14:creationId xmlns="" xmlns:p14="http://schemas.microsoft.com/office/powerpoint/2010/main" val="106622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36</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effectLst/>
            </a:endParaRPr>
          </a:p>
          <a:p>
            <a:endParaRPr lang="en-US" altLang="ja-JP" dirty="0" smtClean="0">
              <a:effectLst/>
            </a:endParaRPr>
          </a:p>
          <a:p>
            <a:r>
              <a:rPr lang="en-US" altLang="ja-JP" dirty="0" smtClean="0">
                <a:effectLst/>
              </a:rPr>
              <a:t>CF)</a:t>
            </a:r>
          </a:p>
          <a:p>
            <a:r>
              <a:rPr lang="ja-JP" altLang="en-US" dirty="0" smtClean="0">
                <a:effectLst/>
              </a:rPr>
              <a:t>食品衛生法の改正に伴い、「</a:t>
            </a:r>
            <a:r>
              <a:rPr lang="ja-JP" altLang="en-US" b="1" dirty="0" smtClean="0">
                <a:effectLst/>
              </a:rPr>
              <a:t>小型球形ウイルス</a:t>
            </a:r>
            <a:r>
              <a:rPr lang="ja-JP" altLang="en-US" dirty="0" smtClean="0">
                <a:effectLst/>
              </a:rPr>
              <a:t>（</a:t>
            </a:r>
            <a:r>
              <a:rPr lang="en-US" altLang="ja-JP" dirty="0" smtClean="0">
                <a:effectLst/>
              </a:rPr>
              <a:t>SRSV</a:t>
            </a:r>
            <a:r>
              <a:rPr lang="ja-JP" altLang="en-US" dirty="0" smtClean="0">
                <a:effectLst/>
              </a:rPr>
              <a:t>）」は「</a:t>
            </a:r>
            <a:r>
              <a:rPr lang="ja-JP" altLang="en-US" b="1" dirty="0" smtClean="0">
                <a:effectLst/>
              </a:rPr>
              <a:t>ノロウイルス</a:t>
            </a:r>
            <a:r>
              <a:rPr lang="ja-JP" altLang="en-US" dirty="0" smtClean="0">
                <a:effectLst/>
              </a:rPr>
              <a:t>」と名称が変わりました。</a:t>
            </a:r>
            <a:endParaRPr lang="en-US" altLang="ja-JP" dirty="0" smtClean="0">
              <a:hlinkClick r:id="rId3" action="ppaction://hlinkfile" tooltip="1968年"/>
            </a:endParaRPr>
          </a:p>
          <a:p>
            <a:r>
              <a:rPr lang="en-US" altLang="ja-JP" dirty="0" smtClean="0">
                <a:hlinkClick r:id="rId3" action="ppaction://hlinkfile" tooltip="1968年"/>
              </a:rPr>
              <a:t>CF)</a:t>
            </a:r>
          </a:p>
          <a:p>
            <a:r>
              <a:rPr lang="ja-JP" altLang="ja-JP" dirty="0" smtClean="0">
                <a:hlinkClick r:id="rId3" action="ppaction://hlinkfile" tooltip="1968年"/>
              </a:rPr>
              <a:t>1968年</a:t>
            </a:r>
            <a:r>
              <a:rPr lang="ja-JP" altLang="ja-JP" dirty="0" smtClean="0"/>
              <a:t>、</a:t>
            </a:r>
            <a:r>
              <a:rPr lang="ja-JP" altLang="ja-JP" dirty="0" smtClean="0">
                <a:hlinkClick r:id="rId4" action="ppaction://hlinkfile" tooltip="アメリカ合衆国"/>
              </a:rPr>
              <a:t>アメリカ合衆国</a:t>
            </a:r>
            <a:r>
              <a:rPr lang="ja-JP" altLang="ja-JP" dirty="0" smtClean="0">
                <a:hlinkClick r:id="rId5" action="ppaction://hlinkfile" tooltip="オハイオ州"/>
              </a:rPr>
              <a:t>オハイオ州</a:t>
            </a:r>
            <a:r>
              <a:rPr lang="ja-JP" altLang="ja-JP" dirty="0" smtClean="0">
                <a:hlinkClick r:id="rId6" action="ppaction://hlinkfile" tooltip="ノーウォーク"/>
              </a:rPr>
              <a:t>ノーウォーク</a:t>
            </a:r>
            <a:r>
              <a:rPr lang="ja-JP" altLang="ja-JP" dirty="0" smtClean="0"/>
              <a:t>の小学校において集団発生した急性胃腸炎患者の糞便から検出された。地名にちなみ「</a:t>
            </a:r>
            <a:r>
              <a:rPr lang="ja-JP" altLang="ja-JP" b="1" dirty="0" smtClean="0"/>
              <a:t>ノーウォークウイルス</a:t>
            </a:r>
            <a:r>
              <a:rPr lang="ja-JP" altLang="ja-JP" dirty="0" smtClean="0"/>
              <a:t> (</a:t>
            </a:r>
            <a:r>
              <a:rPr lang="ja-JP" altLang="ja-JP" b="1" i="1" dirty="0" smtClean="0"/>
              <a:t>Norwalk virus</a:t>
            </a:r>
            <a:r>
              <a:rPr lang="ja-JP" altLang="ja-JP" dirty="0" smtClean="0"/>
              <a:t>)」と命名される。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37</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これは、典型的な適切な処理を</a:t>
            </a:r>
            <a:r>
              <a:rPr kumimoji="1" lang="ja-JP" altLang="en-US" dirty="0" err="1" smtClean="0"/>
              <a:t>しなっかた</a:t>
            </a:r>
            <a:r>
              <a:rPr kumimoji="1" lang="ja-JP" altLang="en-US" dirty="0" smtClean="0"/>
              <a:t>事例です。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38</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そのほかに、簡易水道や、井戸水が原因と考えられたノロウイルス感染や、</a:t>
            </a:r>
            <a:endParaRPr lang="en-US" altLang="ja-JP" dirty="0" smtClean="0"/>
          </a:p>
          <a:p>
            <a:r>
              <a:rPr lang="ja-JP" altLang="en-US" dirty="0" smtClean="0"/>
              <a:t>プールでノロウイルス集団感染という事件がありました。</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39</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40</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41</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１９６８年オハイオ州ノーウォーク市で発見。</a:t>
            </a:r>
            <a:endParaRPr kumimoji="1" lang="en-US" altLang="ja-JP" dirty="0" smtClean="0"/>
          </a:p>
          <a:p>
            <a:r>
              <a:rPr kumimoji="1" lang="ja-JP" altLang="en-US" dirty="0" smtClean="0"/>
              <a:t>カリシウイル科ノロウイルス属ノーウォークウイルス。遺伝型には</a:t>
            </a:r>
            <a:r>
              <a:rPr kumimoji="1" lang="en-US" altLang="ja-JP" dirty="0" smtClean="0"/>
              <a:t>G</a:t>
            </a:r>
            <a:r>
              <a:rPr kumimoji="1" lang="ja-JP" altLang="en-US" dirty="0" smtClean="0"/>
              <a:t>１、</a:t>
            </a:r>
            <a:r>
              <a:rPr kumimoji="1" lang="en-US" altLang="ja-JP" dirty="0" smtClean="0"/>
              <a:t>G2</a:t>
            </a:r>
            <a:r>
              <a:rPr kumimoji="1" lang="ja-JP" altLang="en-US" dirty="0" smtClean="0"/>
              <a:t>あり。</a:t>
            </a:r>
            <a:r>
              <a:rPr lang="ja-JP" altLang="ja-JP" u="none" dirty="0" smtClean="0">
                <a:hlinkClick r:id="rId3" action="ppaction://hlinkfile" tooltip="エンベロープ (ウイルス)"/>
              </a:rPr>
              <a:t>エンベロープ</a:t>
            </a:r>
            <a:r>
              <a:rPr lang="ja-JP" altLang="ja-JP" u="none" dirty="0" smtClean="0"/>
              <a:t>を持たないプラス一本鎖</a:t>
            </a:r>
            <a:r>
              <a:rPr lang="ja-JP" altLang="ja-JP" u="none" dirty="0" smtClean="0">
                <a:hlinkClick r:id="rId4" action="ppaction://hlinkfile" tooltip="RNAウイルス"/>
              </a:rPr>
              <a:t>RNAウイルス</a:t>
            </a:r>
            <a:r>
              <a:rPr lang="ja-JP" altLang="en-US" u="none" dirty="0" smtClean="0"/>
              <a:t>。</a:t>
            </a:r>
            <a:endParaRPr kumimoji="1" lang="en-US" altLang="ja-JP" u="none" dirty="0" smtClean="0"/>
          </a:p>
          <a:p>
            <a:r>
              <a:rPr kumimoji="1" lang="ja-JP" altLang="en-US" dirty="0" smtClean="0"/>
              <a:t>ウイルスの大きさは０．３ミクロン、細菌で３０００ミクロン、普通のマスクだと、すり抜けてしまします。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42</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43</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このオウトロックは高分子凝集剤、オムツの中身に抗ウイルス剤を添加している商品です。なんてない商品です。希釈した消毒液を販売しています。こんなの買う必要ないです。</a:t>
            </a:r>
            <a:endParaRPr kumimoji="1" lang="en-US" altLang="ja-JP" dirty="0" smtClean="0"/>
          </a:p>
          <a:p>
            <a:r>
              <a:rPr kumimoji="1" lang="ja-JP" altLang="en-US" dirty="0" smtClean="0"/>
              <a:t>１００均でハイターも売っていますから、安く、確実に片づけられれば、それでいいですから。名前自体、全くセンスがないですよね。</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44</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45</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46</a:t>
            </a:fld>
            <a:endParaRPr kumimoji="1" lang="ja-JP" altLang="en-US" dirty="0"/>
          </a:p>
        </p:txBody>
      </p:sp>
    </p:spTree>
    <p:extLst>
      <p:ext uri="{BB962C8B-B14F-4D97-AF65-F5344CB8AC3E}">
        <p14:creationId xmlns="" xmlns:p14="http://schemas.microsoft.com/office/powerpoint/2010/main" val="2812602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これは、学校で教えている手順です。おう吐物の処理の前に学校では大切な事を、しなければなりません。</a:t>
            </a:r>
            <a:endParaRPr kumimoji="1" lang="en-US" altLang="ja-JP" dirty="0" smtClean="0"/>
          </a:p>
          <a:p>
            <a:r>
              <a:rPr kumimoji="1" lang="ja-JP" altLang="en-US" dirty="0" smtClean="0"/>
              <a:t>ちなみに嘔吐物がどれくらい飛ぶかというと、半径２．３ｍ、高さは１．６ｍまで跳ね上がります。</a:t>
            </a:r>
            <a:endParaRPr kumimoji="1" lang="en-US" altLang="ja-JP" dirty="0" smtClean="0"/>
          </a:p>
          <a:p>
            <a:r>
              <a:rPr kumimoji="1" lang="ja-JP" altLang="en-US" dirty="0" smtClean="0"/>
              <a:t>注意出てください。</a:t>
            </a:r>
            <a:endParaRPr kumimoji="1" lang="en-US" altLang="ja-JP" dirty="0" smtClean="0"/>
          </a:p>
          <a:p>
            <a:endParaRPr kumimoji="1" lang="en-US" altLang="ja-JP" dirty="0" smtClean="0"/>
          </a:p>
          <a:p>
            <a:r>
              <a:rPr kumimoji="1" lang="ja-JP" altLang="en-US" dirty="0" smtClean="0"/>
              <a:t>ＣＦ）</a:t>
            </a:r>
            <a:endParaRPr kumimoji="1" lang="en-US" altLang="ja-JP" dirty="0" smtClean="0"/>
          </a:p>
          <a:p>
            <a:r>
              <a:rPr kumimoji="1" lang="ja-JP" altLang="en-US" dirty="0" smtClean="0"/>
              <a:t>昼食中に、お皿に吐いた時は、希釈液の中に付ける。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47</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zh-TW" altLang="en-US" sz="900" dirty="0" smtClean="0"/>
              <a:t>学校給食衛生管理基準</a:t>
            </a:r>
            <a:r>
              <a:rPr lang="ja-JP" altLang="en-US" sz="900" dirty="0" smtClean="0"/>
              <a:t>の点検票</a:t>
            </a:r>
            <a:endParaRPr lang="en-US" altLang="ja-JP" sz="900" dirty="0" smtClean="0"/>
          </a:p>
          <a:p>
            <a:endParaRPr kumimoji="1" lang="en-US" altLang="ja-JP" dirty="0" smtClean="0"/>
          </a:p>
          <a:p>
            <a:endParaRPr kumimoji="1" lang="en-US" altLang="ja-JP" dirty="0" smtClean="0"/>
          </a:p>
          <a:p>
            <a:r>
              <a:rPr kumimoji="1" lang="ja-JP" altLang="en-US" dirty="0" smtClean="0"/>
              <a:t>危険なものとして、毒性と感染性を疑う必要があります。</a:t>
            </a:r>
            <a:endParaRPr kumimoji="1" lang="en-US" altLang="ja-JP" dirty="0" smtClean="0"/>
          </a:p>
          <a:p>
            <a:endParaRPr kumimoji="1" lang="en-US" altLang="ja-JP" dirty="0" smtClean="0"/>
          </a:p>
          <a:p>
            <a:r>
              <a:rPr kumimoji="1" lang="ja-JP" altLang="en-US" dirty="0" smtClean="0"/>
              <a:t>農薬自殺を図ろうとして、病院に運ばれて、嘔吐したもの、医師、看護師が体調不良を訴えたケースもあります。</a:t>
            </a:r>
            <a:endParaRPr kumimoji="1" lang="en-US" altLang="ja-JP" dirty="0" smtClean="0"/>
          </a:p>
          <a:p>
            <a:r>
              <a:rPr kumimoji="1" lang="ja-JP" altLang="en-US" dirty="0" smtClean="0"/>
              <a:t>今日は、感染性のものとしての処理の話をします。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48</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危険なものとして、毒性と感染性を疑う必要があります。</a:t>
            </a:r>
            <a:endParaRPr kumimoji="1" lang="en-US" altLang="ja-JP" dirty="0" smtClean="0"/>
          </a:p>
          <a:p>
            <a:endParaRPr kumimoji="1" lang="en-US" altLang="ja-JP" dirty="0" smtClean="0"/>
          </a:p>
          <a:p>
            <a:r>
              <a:rPr kumimoji="1" lang="ja-JP" altLang="en-US" dirty="0" smtClean="0"/>
              <a:t>農薬自殺を図ろうとして、病院に運ばれて、嘔吐したもの、医師、看護師が体調不良を訴えたケースもあります。</a:t>
            </a:r>
            <a:endParaRPr kumimoji="1" lang="en-US" altLang="ja-JP" dirty="0" smtClean="0"/>
          </a:p>
          <a:p>
            <a:r>
              <a:rPr kumimoji="1" lang="ja-JP" altLang="en-US" dirty="0" smtClean="0"/>
              <a:t>今日は、感染性のものとしての処理の話をします。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49</a:t>
            </a:fld>
            <a:endParaRPr kumimoji="1" lang="ja-JP" altLang="en-US" dirty="0"/>
          </a:p>
        </p:txBody>
      </p:sp>
    </p:spTree>
    <p:extLst>
      <p:ext uri="{BB962C8B-B14F-4D97-AF65-F5344CB8AC3E}">
        <p14:creationId xmlns="" xmlns:p14="http://schemas.microsoft.com/office/powerpoint/2010/main" val="3088493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一定時間と言っても、数時間から１日浮遊することもあります。だから換気が大切なんですね。</a:t>
            </a:r>
            <a:endParaRPr kumimoji="1" lang="en-US" altLang="ja-JP" dirty="0" smtClean="0"/>
          </a:p>
          <a:p>
            <a:endParaRPr kumimoji="1" lang="en-US" altLang="ja-JP" dirty="0" smtClean="0"/>
          </a:p>
          <a:p>
            <a:r>
              <a:rPr kumimoji="1" lang="ja-JP" altLang="en-US" dirty="0" smtClean="0"/>
              <a:t>また、１００㎝の高さからおう吐した場合、おう吐物は最大で横に２．３ｍ飛んだという報告もあります。高さでは１６０㎝まで到達したとういうデータがあります。予想以上飛ぶということを憶えておいてください。</a:t>
            </a:r>
            <a:endParaRPr kumimoji="1" lang="en-US" altLang="ja-JP" dirty="0" smtClean="0"/>
          </a:p>
          <a:p>
            <a:endParaRPr kumimoji="1" lang="en-US" altLang="ja-JP" dirty="0" smtClean="0"/>
          </a:p>
          <a:p>
            <a:r>
              <a:rPr kumimoji="1" lang="ja-JP" altLang="en-US" dirty="0" smtClean="0"/>
              <a:t>ＣＦ）</a:t>
            </a:r>
            <a:endParaRPr kumimoji="1" lang="en-US" altLang="ja-JP" dirty="0" smtClean="0"/>
          </a:p>
          <a:p>
            <a:r>
              <a:rPr kumimoji="1" lang="ja-JP" altLang="en-US" dirty="0" smtClean="0"/>
              <a:t>データは東京都健康保健センターの大貫先生</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50</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51</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52</a:t>
            </a:fld>
            <a:endParaRPr kumimoji="1" lang="ja-JP" altLang="en-US" dirty="0"/>
          </a:p>
        </p:txBody>
      </p:sp>
    </p:spTree>
    <p:extLst>
      <p:ext uri="{BB962C8B-B14F-4D97-AF65-F5344CB8AC3E}">
        <p14:creationId xmlns="" xmlns:p14="http://schemas.microsoft.com/office/powerpoint/2010/main" val="1358459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53</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54</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55</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56</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57</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58</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59</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rPr>
              <a:t>顔や皮膚に触れないように！</a:t>
            </a:r>
            <a:endParaRPr lang="ja-JP" altLang="en-US" dirty="0">
              <a:solidFill>
                <a:srgbClr val="FFC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60</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61</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249">
              <a:defRPr/>
            </a:pPr>
            <a:r>
              <a:rPr lang="ja-JP" altLang="ja-JP" dirty="0" smtClean="0"/>
              <a:t>乾燥した状態でも、4℃では8週間程度、20℃で3～4週間生存するとされている</a:t>
            </a:r>
            <a:r>
              <a:rPr lang="ja-JP" altLang="en-US" baseline="30000" dirty="0" smtClean="0"/>
              <a:t>。</a:t>
            </a:r>
            <a:endParaRPr lang="en-US" altLang="ja-JP" baseline="30000" dirty="0" smtClean="0"/>
          </a:p>
          <a:p>
            <a:pPr defTabSz="954249">
              <a:defRPr/>
            </a:pPr>
            <a:endParaRPr lang="en-US" altLang="ja-JP" baseline="30000" dirty="0" smtClean="0"/>
          </a:p>
          <a:p>
            <a:pPr defTabSz="954249">
              <a:defRPr/>
            </a:pPr>
            <a:endParaRPr lang="en-US" altLang="ja-JP" dirty="0" smtClean="0"/>
          </a:p>
          <a:p>
            <a:pPr defTabSz="954249">
              <a:defRPr/>
            </a:pPr>
            <a:r>
              <a:rPr lang="en-US" altLang="ja-JP" dirty="0" smtClean="0"/>
              <a:t>CF)</a:t>
            </a:r>
          </a:p>
          <a:p>
            <a:pPr defTabSz="954249">
              <a:defRPr/>
            </a:pPr>
            <a:r>
              <a:rPr lang="ja-JP" altLang="en-US" dirty="0" smtClean="0"/>
              <a:t>県教委は１４日、沖縄県に修学旅行中の県立星林高校２年生３１人が嘔吐（おうと）や下痢などの症状を訴え、病院に搬送されたと発表した。うち２人は入院しているという。</a:t>
            </a:r>
            <a:br>
              <a:rPr lang="ja-JP" altLang="en-US" dirty="0" smtClean="0"/>
            </a:br>
            <a:r>
              <a:rPr lang="ja-JP" altLang="en-US" dirty="0" smtClean="0"/>
              <a:t>健康体育課によると、修学旅行は１２～１４日の日程で、２年生２３６人が参加。１３日は沖縄県恩納村のホテルに宿泊し、同日午後６時ごろに夕食で焼肉を食べた後、１４日午前２時ごろから生徒たちが嘔吐や下痢などの症状を訴えた。生徒からはノロウイルスが検出され、沖縄県中部保健所が調査している。</a:t>
            </a:r>
          </a:p>
          <a:p>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7</a:t>
            </a:fld>
            <a:endParaRPr lang="ja-JP" altLang="en-US" dirty="0">
              <a:solidFill>
                <a:prstClr val="black"/>
              </a:solidFill>
            </a:endParaRPr>
          </a:p>
        </p:txBody>
      </p:sp>
    </p:spTree>
    <p:extLst>
      <p:ext uri="{BB962C8B-B14F-4D97-AF65-F5344CB8AC3E}">
        <p14:creationId xmlns="" xmlns:p14="http://schemas.microsoft.com/office/powerpoint/2010/main" val="945971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薬局においても、稼ぎ頭に、絶対に処理はさせない！これは冗談ですが、社長さんがすればいいんじゃないでしょうか。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62</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63</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68</a:t>
            </a:fld>
            <a:endParaRPr kumimoji="1" lang="ja-JP" altLang="en-US" dirty="0"/>
          </a:p>
        </p:txBody>
      </p:sp>
    </p:spTree>
    <p:extLst>
      <p:ext uri="{BB962C8B-B14F-4D97-AF65-F5344CB8AC3E}">
        <p14:creationId xmlns="" xmlns:p14="http://schemas.microsoft.com/office/powerpoint/2010/main" val="1243790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69</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71</a:t>
            </a:fld>
            <a:endParaRPr kumimoji="1" lang="ja-JP" altLang="en-US" dirty="0"/>
          </a:p>
        </p:txBody>
      </p:sp>
    </p:spTree>
    <p:extLst>
      <p:ext uri="{BB962C8B-B14F-4D97-AF65-F5344CB8AC3E}">
        <p14:creationId xmlns="" xmlns:p14="http://schemas.microsoft.com/office/powerpoint/2010/main" val="3160625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72</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強い</a:t>
            </a:r>
            <a:r>
              <a:rPr lang="ja-JP" altLang="ja-JP" dirty="0" smtClean="0">
                <a:hlinkClick r:id="rId3" action="ppaction://hlinkfile" tooltip="酸化"/>
              </a:rPr>
              <a:t>酸化</a:t>
            </a:r>
            <a:r>
              <a:rPr lang="ja-JP" altLang="ja-JP" dirty="0" smtClean="0"/>
              <a:t>力で微生物やウイルスなど病原生物の</a:t>
            </a:r>
            <a:r>
              <a:rPr lang="ja-JP" altLang="ja-JP" dirty="0" smtClean="0">
                <a:hlinkClick r:id="rId4" action="ppaction://hlinkfile" tooltip="細胞膜"/>
              </a:rPr>
              <a:t>細胞膜</a:t>
            </a:r>
            <a:r>
              <a:rPr lang="ja-JP" altLang="ja-JP" dirty="0" smtClean="0"/>
              <a:t>や</a:t>
            </a:r>
            <a:r>
              <a:rPr lang="ja-JP" altLang="ja-JP" dirty="0" smtClean="0">
                <a:hlinkClick r:id="rId5" action="ppaction://hlinkfile" tooltip="細胞壁"/>
              </a:rPr>
              <a:t>細胞壁</a:t>
            </a:r>
            <a:r>
              <a:rPr lang="ja-JP" altLang="ja-JP" dirty="0" smtClean="0"/>
              <a:t>を破壊し、内部の</a:t>
            </a:r>
            <a:r>
              <a:rPr lang="ja-JP" altLang="ja-JP" dirty="0" smtClean="0">
                <a:hlinkClick r:id="rId6" action="ppaction://hlinkfile" tooltip="蛋白質"/>
              </a:rPr>
              <a:t>蛋白質</a:t>
            </a:r>
            <a:r>
              <a:rPr lang="ja-JP" altLang="ja-JP" dirty="0" smtClean="0"/>
              <a:t>や</a:t>
            </a:r>
            <a:r>
              <a:rPr lang="ja-JP" altLang="ja-JP" dirty="0" smtClean="0">
                <a:hlinkClick r:id="rId7" action="ppaction://hlinkfile" tooltip="核酸"/>
              </a:rPr>
              <a:t>核酸</a:t>
            </a:r>
            <a:r>
              <a:rPr lang="ja-JP" altLang="ja-JP" dirty="0" smtClean="0"/>
              <a:t>を変性させることで</a:t>
            </a:r>
            <a:r>
              <a:rPr lang="ja-JP" altLang="ja-JP" dirty="0" smtClean="0">
                <a:hlinkClick r:id="rId8" action="ppaction://hlinkfile" tooltip="殺菌"/>
              </a:rPr>
              <a:t>殺菌</a:t>
            </a:r>
            <a:r>
              <a:rPr lang="ja-JP" altLang="ja-JP" dirty="0" smtClean="0"/>
              <a:t>または</a:t>
            </a:r>
            <a:r>
              <a:rPr lang="ja-JP" altLang="ja-JP" dirty="0" smtClean="0">
                <a:hlinkClick r:id="rId9" action="ppaction://hlinkfile" tooltip="消毒"/>
              </a:rPr>
              <a:t>消毒</a:t>
            </a:r>
            <a:r>
              <a:rPr lang="ja-JP" altLang="ja-JP" dirty="0" smtClean="0"/>
              <a:t>の効果を発揮する。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8</a:t>
            </a:fld>
            <a:endParaRPr kumimoji="1" lang="ja-JP" altLang="en-US" dirty="0"/>
          </a:p>
        </p:txBody>
      </p:sp>
    </p:spTree>
    <p:extLst>
      <p:ext uri="{BB962C8B-B14F-4D97-AF65-F5344CB8AC3E}">
        <p14:creationId xmlns="" xmlns:p14="http://schemas.microsoft.com/office/powerpoint/2010/main" val="331394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p>
          <a:p>
            <a:endParaRPr lang="en-US" altLang="ja-JP" dirty="0" smtClean="0"/>
          </a:p>
          <a:p>
            <a:endParaRPr lang="en-US" altLang="ja-JP" dirty="0" smtClean="0"/>
          </a:p>
          <a:p>
            <a:r>
              <a:rPr lang="ja-JP" altLang="en-US" dirty="0" smtClean="0"/>
              <a:t>県教委は１４日、沖縄県に修学旅行中の県立星林高校２年生３１人が嘔吐（おうと）や下痢などの症状を訴え、病院に搬送されたと発表した。うち２人は入院しているという。</a:t>
            </a:r>
            <a:br>
              <a:rPr lang="ja-JP" altLang="en-US" dirty="0" smtClean="0"/>
            </a:br>
            <a:r>
              <a:rPr lang="ja-JP" altLang="en-US" dirty="0" smtClean="0"/>
              <a:t>健康体育課によると、修学旅行は１２～１４日の日程で、２年生２３６人が参加。１３日は沖縄県恩納村のホテルに宿泊し、同日午後６時ごろに夕食で焼肉を食べた後、１４日午前２時ごろから生徒たちが嘔吐や下痢などの症状を訴えた。生徒からはノロウイルスが検出され、沖縄県中部保健所が調査している。</a:t>
            </a:r>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9</a:t>
            </a:fld>
            <a:endParaRPr kumimoji="1" lang="ja-JP" altLang="en-US" dirty="0"/>
          </a:p>
        </p:txBody>
      </p:sp>
    </p:spTree>
    <p:extLst>
      <p:ext uri="{BB962C8B-B14F-4D97-AF65-F5344CB8AC3E}">
        <p14:creationId xmlns="" xmlns:p14="http://schemas.microsoft.com/office/powerpoint/2010/main" val="18437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10</a:t>
            </a:fld>
            <a:endParaRPr kumimoji="1" lang="ja-JP" altLang="en-US" dirty="0"/>
          </a:p>
        </p:txBody>
      </p:sp>
    </p:spTree>
    <p:extLst>
      <p:ext uri="{BB962C8B-B14F-4D97-AF65-F5344CB8AC3E}">
        <p14:creationId xmlns="" xmlns:p14="http://schemas.microsoft.com/office/powerpoint/2010/main" val="400973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FDD79F3-F104-4C60-A98A-722E08F6E29A}" type="datetime1">
              <a:rPr kumimoji="1" lang="ja-JP" altLang="en-US" smtClean="0"/>
              <a:pPr/>
              <a:t>2014/6/26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95191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9A623E-82FB-4D8C-AE11-C956BD82DBEA}" type="datetime1">
              <a:rPr kumimoji="1" lang="ja-JP" altLang="en-US" smtClean="0"/>
              <a:pPr/>
              <a:t>2014/6/26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15428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BAF910D-54FA-431F-B618-38EBD83725E3}" type="datetime1">
              <a:rPr kumimoji="1" lang="ja-JP" altLang="en-US" smtClean="0"/>
              <a:pPr/>
              <a:t>2014/6/26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3045952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A81A783-55B8-45AA-B68A-D1F0BA3BFF02}" type="datetime1">
              <a:rPr kumimoji="1" lang="ja-JP" altLang="en-US" smtClean="0"/>
              <a:pPr/>
              <a:t>2014/6/26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8856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5C28C9F-2128-46B1-91B7-16B9F24894AC}" type="datetime1">
              <a:rPr kumimoji="1" lang="ja-JP" altLang="en-US" smtClean="0"/>
              <a:pPr/>
              <a:t>2014/6/26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78634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8CD5528-DEC2-4734-947A-984897BDBCD6}" type="datetime1">
              <a:rPr kumimoji="1" lang="ja-JP" altLang="en-US" smtClean="0"/>
              <a:pPr/>
              <a:t>2014/6/26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21643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E25B9B4-F491-4C3D-B4DC-94DFC177CB6E}" type="datetime1">
              <a:rPr kumimoji="1" lang="ja-JP" altLang="en-US" smtClean="0"/>
              <a:pPr/>
              <a:t>2014/6/26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3329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602F973-E7BE-4EF3-9541-E7365AE81AAD}" type="datetime1">
              <a:rPr kumimoji="1" lang="ja-JP" altLang="en-US" smtClean="0"/>
              <a:pPr/>
              <a:t>2014/6/26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59484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D9D9D4-0F73-4DCE-BA7C-988250ADFC2A}" type="datetime1">
              <a:rPr kumimoji="1" lang="ja-JP" altLang="en-US" smtClean="0"/>
              <a:pPr/>
              <a:t>2014/6/26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36861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1DD2CF3-062B-46B0-BF04-5B07972F4F1A}" type="datetime1">
              <a:rPr kumimoji="1" lang="ja-JP" altLang="en-US" smtClean="0"/>
              <a:pPr/>
              <a:t>2014/6/26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67470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D42E06C-4869-4AE0-8395-E980E855D5C0}" type="datetime1">
              <a:rPr kumimoji="1" lang="ja-JP" altLang="en-US" smtClean="0"/>
              <a:pPr/>
              <a:t>2014/6/26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73517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746CD-A44C-4FCD-ADDC-9EB280BF2B3C}" type="datetime1">
              <a:rPr kumimoji="1" lang="ja-JP" altLang="en-US" smtClean="0"/>
              <a:pPr/>
              <a:t>2014/6/26</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1471-9611-4F70-BB03-7F8E6079736B}" type="slidenum">
              <a:rPr kumimoji="1" lang="ja-JP" altLang="en-US" smtClean="0"/>
              <a:pPr/>
              <a:t>&lt;#&gt;</a:t>
            </a:fld>
            <a:endParaRPr kumimoji="1" lang="ja-JP" altLang="en-US" dirty="0"/>
          </a:p>
        </p:txBody>
      </p:sp>
    </p:spTree>
    <p:extLst>
      <p:ext uri="{BB962C8B-B14F-4D97-AF65-F5344CB8AC3E}">
        <p14:creationId xmlns="" xmlns:p14="http://schemas.microsoft.com/office/powerpoint/2010/main" val="2660200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30min.jp/place/28925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317537"/>
            <a:ext cx="9144000" cy="1398017"/>
          </a:xfrm>
          <a:effectLst>
            <a:outerShdw blurRad="50800" dist="38100" dir="2700000" algn="tl" rotWithShape="0">
              <a:prstClr val="black">
                <a:alpha val="40000"/>
              </a:prstClr>
            </a:outerShdw>
          </a:effectLst>
        </p:spPr>
        <p:txBody>
          <a:bodyPr>
            <a:noAutofit/>
          </a:bodyPr>
          <a:lstStyle/>
          <a:p>
            <a:pPr>
              <a:lnSpc>
                <a:spcPct val="150000"/>
              </a:lnSpc>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これで完璧！「ノロウイルス対策」</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～学校で、薬局で、病院で指導に役立つ～</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p:cNvSpPr txBox="1">
            <a:spLocks/>
          </p:cNvSpPr>
          <p:nvPr/>
        </p:nvSpPr>
        <p:spPr>
          <a:xfrm>
            <a:off x="1" y="6021288"/>
            <a:ext cx="9144000" cy="64807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lvl="0" algn="ctr">
              <a:spcBef>
                <a:spcPct val="20000"/>
              </a:spcBef>
              <a:defRPr/>
            </a:pPr>
            <a:r>
              <a:rPr kumimoji="1" lang="ja-JP" altLang="en-US"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平成２６年７月２７日（日）</a:t>
            </a:r>
            <a:endParaRPr lang="en-US" altLang="ja-JP"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20000"/>
              </a:spcBef>
              <a:defRPr/>
            </a:pPr>
            <a:r>
              <a:rPr lang="ja-JP" altLang="en-US"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メルパルク京都</a:t>
            </a:r>
            <a:endParaRPr lang="en-US" altLang="ja-JP"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36512" y="4725144"/>
            <a:ext cx="9107488" cy="1154162"/>
          </a:xfrm>
          <a:prstGeom prst="rect">
            <a:avLst/>
          </a:prstGeom>
        </p:spPr>
        <p:txBody>
          <a:bodyPr wrap="square">
            <a:spAutoFit/>
          </a:bodyPr>
          <a:lstStyle/>
          <a:p>
            <a:pPr algn="ct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和歌山県学校薬剤師会</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西前 多香哉</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0" y="620688"/>
            <a:ext cx="9144000" cy="936104"/>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年度 第４回学校環境衛生研究協議会</a:t>
            </a:r>
            <a:endPar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9372061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76470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丸石製薬　ウエルセプト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2843808" y="1844824"/>
            <a:ext cx="3025376" cy="3774906"/>
          </a:xfrm>
          <a:prstGeom prst="rect">
            <a:avLst/>
          </a:prstGeom>
          <a:ln>
            <a:noFill/>
          </a:ln>
          <a:effectLst>
            <a:outerShdw blurRad="292100" dist="139700" dir="2700000" algn="tl" rotWithShape="0">
              <a:srgbClr val="333333">
                <a:alpha val="65000"/>
              </a:srgbClr>
            </a:outerShdw>
          </a:effectLst>
        </p:spPr>
      </p:pic>
      <p:sp>
        <p:nvSpPr>
          <p:cNvPr id="6" name="コンテンツ プレースホルダ 2"/>
          <p:cNvSpPr txBox="1">
            <a:spLocks/>
          </p:cNvSpPr>
          <p:nvPr/>
        </p:nvSpPr>
        <p:spPr>
          <a:xfrm>
            <a:off x="-35496" y="599390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速乾性擦式手指消毒剤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3606846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1475656" y="620688"/>
            <a:ext cx="6143625" cy="291465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2267744" y="3933056"/>
            <a:ext cx="4619625" cy="2466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440663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09663" y="723900"/>
            <a:ext cx="6924675" cy="5410200"/>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print"/>
          <a:srcRect/>
          <a:stretch>
            <a:fillRect/>
          </a:stretch>
        </p:blipFill>
        <p:spPr bwMode="auto">
          <a:xfrm>
            <a:off x="2339753" y="3068960"/>
            <a:ext cx="1224135" cy="43204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91880" y="1556792"/>
            <a:ext cx="792087" cy="36004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907704" y="908720"/>
            <a:ext cx="1296144" cy="36004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868144" y="4941168"/>
            <a:ext cx="1800200" cy="108012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6012160" y="2708920"/>
            <a:ext cx="792087" cy="216024"/>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6084168" y="3068960"/>
            <a:ext cx="792087" cy="216024"/>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6084168" y="3717032"/>
            <a:ext cx="792087" cy="216024"/>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6156176" y="3356992"/>
            <a:ext cx="792087" cy="216024"/>
          </a:xfrm>
          <a:prstGeom prst="rect">
            <a:avLst/>
          </a:prstGeom>
          <a:noFill/>
          <a:ln w="9525">
            <a:noFill/>
            <a:miter lim="800000"/>
            <a:headEnd/>
            <a:tailEnd/>
          </a:ln>
        </p:spPr>
      </p:pic>
    </p:spTree>
    <p:extLst>
      <p:ext uri="{BB962C8B-B14F-4D97-AF65-F5344CB8AC3E}">
        <p14:creationId xmlns="" xmlns:p14="http://schemas.microsoft.com/office/powerpoint/2010/main" val="3091179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stretch>
            <a:fillRect/>
          </a:stretch>
        </p:blipFill>
        <p:spPr>
          <a:xfrm>
            <a:off x="1043608" y="316260"/>
            <a:ext cx="2808312" cy="2913112"/>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cstate="print"/>
          <a:stretch>
            <a:fillRect/>
          </a:stretch>
        </p:blipFill>
        <p:spPr>
          <a:xfrm>
            <a:off x="1043608" y="3645024"/>
            <a:ext cx="2794113" cy="2907135"/>
          </a:xfrm>
          <a:prstGeom prst="rect">
            <a:avLst/>
          </a:prstGeom>
          <a:ln>
            <a:noFill/>
          </a:ln>
          <a:effectLst>
            <a:outerShdw blurRad="292100" dist="139700" dir="2700000" algn="tl" rotWithShape="0">
              <a:srgbClr val="333333">
                <a:alpha val="65000"/>
              </a:srgbClr>
            </a:outerShdw>
          </a:effectLst>
        </p:spPr>
      </p:pic>
      <p:sp>
        <p:nvSpPr>
          <p:cNvPr id="6" name="コンテンツ プレースホルダ 2"/>
          <p:cNvSpPr txBox="1">
            <a:spLocks/>
          </p:cNvSpPr>
          <p:nvPr/>
        </p:nvSpPr>
        <p:spPr>
          <a:xfrm>
            <a:off x="3563888" y="4666543"/>
            <a:ext cx="4752528" cy="864096"/>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キッチン泡ハイター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 2"/>
          <p:cNvSpPr txBox="1">
            <a:spLocks/>
          </p:cNvSpPr>
          <p:nvPr/>
        </p:nvSpPr>
        <p:spPr>
          <a:xfrm>
            <a:off x="3995936" y="1772816"/>
            <a:ext cx="4752528" cy="864096"/>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ハイターを希釈</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もの</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None/>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霧吹き器）</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084253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95536" y="404664"/>
            <a:ext cx="10764688"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潜伏期から発症、回復まで</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●潜伏期　２４～４８時間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（体内に入ってから症状が出るまでの時間）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●症状　おう吐、吐き気、腹痛、下痢、</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発熱　胃腸風邪の症状に酷似</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（１～２日続き後遺症なし）</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★特効薬はありません。</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脱水症状を避けるため、水分補給</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stretch>
            <a:fillRect/>
          </a:stretch>
        </p:blipFill>
        <p:spPr>
          <a:xfrm>
            <a:off x="683568" y="1124744"/>
            <a:ext cx="4179937" cy="3031396"/>
          </a:xfrm>
          <a:prstGeom prst="rect">
            <a:avLst/>
          </a:prstGeom>
          <a:ln>
            <a:noFill/>
          </a:ln>
          <a:effectLst>
            <a:outerShdw blurRad="292100" dist="139700" dir="2700000" algn="tl" rotWithShape="0">
              <a:srgbClr val="333333">
                <a:alpha val="65000"/>
              </a:srgbClr>
            </a:outerShdw>
          </a:effectLst>
        </p:spPr>
      </p:pic>
      <p:sp>
        <p:nvSpPr>
          <p:cNvPr id="7" name="コンテンツ プレースホルダ 2"/>
          <p:cNvSpPr txBox="1">
            <a:spLocks/>
          </p:cNvSpPr>
          <p:nvPr/>
        </p:nvSpPr>
        <p:spPr>
          <a:xfrm>
            <a:off x="3448" y="260648"/>
            <a:ext cx="9140552"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クイックナビ</a:t>
            </a:r>
            <a:r>
              <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抗原</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キット）</a:t>
            </a:r>
            <a:endPar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3" cstate="print"/>
          <a:stretch>
            <a:fillRect/>
          </a:stretch>
        </p:blipFill>
        <p:spPr>
          <a:xfrm>
            <a:off x="6314082" y="1630792"/>
            <a:ext cx="2276475" cy="2019300"/>
          </a:xfrm>
          <a:prstGeom prst="rect">
            <a:avLst/>
          </a:prstGeom>
          <a:ln>
            <a:noFill/>
          </a:ln>
          <a:effectLst>
            <a:outerShdw blurRad="292100" dist="139700" dir="2700000" algn="tl" rotWithShape="0">
              <a:srgbClr val="333333">
                <a:alpha val="65000"/>
              </a:srgbClr>
            </a:outerShdw>
          </a:effectLst>
        </p:spPr>
      </p:pic>
      <p:pic>
        <p:nvPicPr>
          <p:cNvPr id="10" name="図 9"/>
          <p:cNvPicPr>
            <a:picLocks noChangeAspect="1"/>
          </p:cNvPicPr>
          <p:nvPr/>
        </p:nvPicPr>
        <p:blipFill>
          <a:blip r:embed="rId4" cstate="print"/>
          <a:stretch>
            <a:fillRect/>
          </a:stretch>
        </p:blipFill>
        <p:spPr>
          <a:xfrm>
            <a:off x="1360394" y="4422325"/>
            <a:ext cx="6426659" cy="2225608"/>
          </a:xfrm>
          <a:prstGeom prst="rect">
            <a:avLst/>
          </a:prstGeom>
          <a:ln>
            <a:noFill/>
          </a:ln>
          <a:effectLst>
            <a:outerShdw blurRad="292100" dist="139700" dir="2700000" algn="tl" rotWithShape="0">
              <a:srgbClr val="333333">
                <a:alpha val="65000"/>
              </a:srgbClr>
            </a:outerShdw>
          </a:effectLst>
        </p:spPr>
      </p:pic>
      <p:sp>
        <p:nvSpPr>
          <p:cNvPr id="11" name="ストライプ矢印 10"/>
          <p:cNvSpPr/>
          <p:nvPr/>
        </p:nvSpPr>
        <p:spPr>
          <a:xfrm>
            <a:off x="5115111" y="2241078"/>
            <a:ext cx="1041065" cy="798728"/>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47664" y="5157192"/>
            <a:ext cx="1944216" cy="326866"/>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1762519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7163" y="911060"/>
            <a:ext cx="5137687" cy="3310028"/>
          </a:xfrm>
          <a:prstGeom prst="rect">
            <a:avLst/>
          </a:prstGeom>
          <a:ln w="254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6" name="コンテンツ プレースホルダ 2"/>
          <p:cNvSpPr txBox="1">
            <a:spLocks/>
          </p:cNvSpPr>
          <p:nvPr/>
        </p:nvSpPr>
        <p:spPr>
          <a:xfrm>
            <a:off x="0" y="188640"/>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リゴサイトファーマシューティカルズの</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HP</a:t>
            </a:r>
          </a:p>
        </p:txBody>
      </p:sp>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20072" y="3656506"/>
            <a:ext cx="3635896" cy="2991936"/>
          </a:xfrm>
          <a:prstGeom prst="rect">
            <a:avLst/>
          </a:prstGeom>
          <a:ln w="254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5" name="正方形/長方形 4"/>
          <p:cNvSpPr/>
          <p:nvPr/>
        </p:nvSpPr>
        <p:spPr>
          <a:xfrm>
            <a:off x="179512" y="4566027"/>
            <a:ext cx="4896544" cy="2308324"/>
          </a:xfrm>
          <a:prstGeom prst="rect">
            <a:avLst/>
          </a:prstGeom>
        </p:spPr>
        <p:txBody>
          <a:bodyPr wrap="square">
            <a:spAutoFit/>
          </a:bodyPr>
          <a:lstStyle/>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●リゴサイト</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は多様な遺伝子型のノロウイルスのワクチンをつくる技術を持ち、欧米などで臨床試験を進めている。</a:t>
            </a:r>
            <a:endParaRPr lang="en-US" altLang="ja-JP"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武田</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薬品工業</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はワクチン</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関連技術</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をリゴサイト・ファーマシューティカルズを</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買収することで同社と合意したと発表した</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。１１月</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末まで</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に６千万ドル</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億円）を投じ完全子会社化する。</a:t>
            </a:r>
          </a:p>
        </p:txBody>
      </p:sp>
      <p:sp>
        <p:nvSpPr>
          <p:cNvPr id="11" name="ストライプ矢印 10"/>
          <p:cNvSpPr/>
          <p:nvPr/>
        </p:nvSpPr>
        <p:spPr>
          <a:xfrm rot="2815560">
            <a:off x="3873992" y="3360796"/>
            <a:ext cx="3723234" cy="1795198"/>
          </a:xfrm>
          <a:prstGeom prst="stripedRightArrow">
            <a:avLst/>
          </a:prstGeom>
          <a:gradFill flip="none" rotWithShape="1">
            <a:gsLst>
              <a:gs pos="38000">
                <a:schemeClr val="tx1"/>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280366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300192" y="6381328"/>
            <a:ext cx="2560316" cy="338554"/>
          </a:xfrm>
          <a:prstGeom prst="rect">
            <a:avLst/>
          </a:prstGeom>
        </p:spPr>
        <p:txBody>
          <a:bodyPr wrap="none">
            <a:spAutoFit/>
          </a:bodyPr>
          <a:lstStyle/>
          <a:p>
            <a:r>
              <a:rPr lang="en-US" altLang="ja-JP" sz="1600" dirty="0">
                <a:solidFill>
                  <a:schemeClr val="bg1"/>
                </a:solidFill>
                <a:effectLst>
                  <a:outerShdw blurRad="38100" dist="38100" dir="2700000" algn="tl">
                    <a:srgbClr val="000000">
                      <a:alpha val="43137"/>
                    </a:srgbClr>
                  </a:outerShdw>
                </a:effectLst>
                <a:latin typeface="PraxisCom-Semibold"/>
              </a:rPr>
              <a:t>Takeda </a:t>
            </a:r>
            <a:r>
              <a:rPr lang="en-US" altLang="ja-JP" sz="1600" dirty="0">
                <a:solidFill>
                  <a:schemeClr val="bg1"/>
                </a:solidFill>
                <a:effectLst>
                  <a:outerShdw blurRad="38100" dist="38100" dir="2700000" algn="tl">
                    <a:srgbClr val="000000">
                      <a:alpha val="43137"/>
                    </a:srgbClr>
                  </a:outerShdw>
                </a:effectLst>
                <a:latin typeface="PraxisCom-Light"/>
              </a:rPr>
              <a:t>Annual Report 2013</a:t>
            </a:r>
            <a:endParaRPr lang="ja-JP" altLang="en-US" sz="4400" dirty="0">
              <a:solidFill>
                <a:schemeClr val="bg1"/>
              </a:solidFill>
              <a:effectLst>
                <a:outerShdw blurRad="38100" dist="38100" dir="2700000" algn="tl">
                  <a:srgbClr val="000000">
                    <a:alpha val="43137"/>
                  </a:srgbClr>
                </a:outerShdw>
              </a:effectLst>
            </a:endParaRPr>
          </a:p>
        </p:txBody>
      </p:sp>
      <p:pic>
        <p:nvPicPr>
          <p:cNvPr id="11" name="図 10"/>
          <p:cNvPicPr>
            <a:picLocks noChangeAspect="1"/>
          </p:cNvPicPr>
          <p:nvPr/>
        </p:nvPicPr>
        <p:blipFill>
          <a:blip r:embed="rId3" cstate="print"/>
          <a:stretch>
            <a:fillRect/>
          </a:stretch>
        </p:blipFill>
        <p:spPr>
          <a:xfrm>
            <a:off x="2123728" y="548680"/>
            <a:ext cx="5185370" cy="5667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213017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9613" y="246063"/>
            <a:ext cx="7724775" cy="6372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709613" y="6021288"/>
            <a:ext cx="7724775" cy="523220"/>
          </a:xfrm>
          <a:prstGeom prst="rect">
            <a:avLst/>
          </a:prstGeom>
          <a:solidFill>
            <a:schemeClr val="bg1"/>
          </a:solidFill>
        </p:spPr>
        <p:txBody>
          <a:bodyPr wrap="square">
            <a:spAutoFit/>
          </a:bodyPr>
          <a:lstStyle/>
          <a:p>
            <a:pPr algn="ctr">
              <a:buFont typeface="Wingdings" pitchFamily="2" charset="2"/>
              <a:buNone/>
              <a:defRPr/>
            </a:pPr>
            <a:r>
              <a:rPr lang="ja-JP" altLang="en-US" sz="2800" dirty="0">
                <a:effectLst>
                  <a:outerShdw blurRad="38100" dist="38100" dir="2700000" algn="tl">
                    <a:srgbClr val="000000">
                      <a:alpha val="43137"/>
                    </a:srgbClr>
                  </a:outerShdw>
                </a:effectLst>
                <a:latin typeface="ＭＳ ゴシック" pitchFamily="49" charset="-128"/>
                <a:ea typeface="ＭＳ ゴシック" pitchFamily="49" charset="-128"/>
              </a:rPr>
              <a:t>ノロウイルスの感染経路</a:t>
            </a:r>
            <a:endParaRPr lang="en-US" altLang="ja-JP" sz="2800" dirty="0">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7" name="円/楕円 6"/>
          <p:cNvSpPr/>
          <p:nvPr/>
        </p:nvSpPr>
        <p:spPr>
          <a:xfrm>
            <a:off x="4716016" y="980728"/>
            <a:ext cx="1999820" cy="38164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843808" y="2420888"/>
            <a:ext cx="1816604" cy="1540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9460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51520" y="69269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原因食材：二枚貝について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●カキ</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●カキ以外にもウチムラサキ貝</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大ｱｻﾘ</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シジミ・ハマグリ</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●生食はカキ</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★鮮度は関係ありません！</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加熱が重要！</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生食は控えましょう！</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とれたて漁師の店 稲荷丸">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63580" y="3717032"/>
            <a:ext cx="3610254" cy="292191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467544" y="1412776"/>
            <a:ext cx="9972600" cy="288032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36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正しく怖がり、正しく対策しましょう！</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●正しい知識を身につけてください。</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●正しい対応には準備が必要です。</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●信用</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事故→信用の失墜</a:t>
            </a:r>
            <a:endPar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95536" y="98072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カキだけでない原因食材</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●原因食品のトップは貝類</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しかし、患者の７割が他の食品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●刺身・野菜サラダ・ケーキなどの</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生もの、加熱不十分な食品と様々</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●調理人（手指）汚染が原因大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33265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人から人へ感染</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●旅館・学校・幼稚園・保育所など</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の人の集まる場所では、患者が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一人でも、嘔吐物や下痢便の処理</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清掃が不適切であれば、感染拡大。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●おう吐物・下痢便の処理をする場合に</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その処理時に感染。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★処理方法が重要！無防備な格好は</a:t>
            </a:r>
            <a:r>
              <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331640" y="141277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予防方法</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①手洗いする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②加熱する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③消毒する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④おう吐物等の適切な処理（実習）</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611560" y="62068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最も有効な対策葉</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手洗い</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●トイレの後・食事前・手が汚れたとき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●石けんを使いましょう</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●ウイルスは死滅しませんが、はがれや</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すくなります</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●うがいの実施はインフルエンザ等の</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感染症予防になるので、手洗いと</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セットにし、習慣づけることが重要。</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★手洗いに始まり、手洗いに終わる</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899592" y="1556792"/>
            <a:ext cx="7505700" cy="4457700"/>
          </a:xfrm>
          <a:prstGeom prst="rect">
            <a:avLst/>
          </a:prstGeom>
          <a:ln>
            <a:noFill/>
          </a:ln>
          <a:effectLst>
            <a:outerShdw blurRad="292100" dist="139700" dir="2700000" algn="tl" rotWithShape="0">
              <a:srgbClr val="333333">
                <a:alpha val="65000"/>
              </a:srgbClr>
            </a:outerShdw>
          </a:effectLst>
        </p:spPr>
      </p:pic>
      <p:sp>
        <p:nvSpPr>
          <p:cNvPr id="5" name="コンテンツ プレースホルダ 2"/>
          <p:cNvSpPr txBox="1">
            <a:spLocks/>
          </p:cNvSpPr>
          <p:nvPr/>
        </p:nvSpPr>
        <p:spPr>
          <a:xfrm>
            <a:off x="0" y="476672"/>
            <a:ext cx="9144000" cy="93610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手洗いが不十分になりがちな部分</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txBox="1">
            <a:spLocks/>
          </p:cNvSpPr>
          <p:nvPr/>
        </p:nvSpPr>
        <p:spPr>
          <a:xfrm>
            <a:off x="0" y="215112"/>
            <a:ext cx="9144000" cy="648072"/>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アルコールのお話</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 2"/>
          <p:cNvSpPr txBox="1">
            <a:spLocks/>
          </p:cNvSpPr>
          <p:nvPr/>
        </p:nvSpPr>
        <p:spPr>
          <a:xfrm>
            <a:off x="611560" y="836712"/>
            <a:ext cx="9144000" cy="5805264"/>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●アルコールを濡れた手に付けても効果はない？</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●濃度の</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アルコールの殺滅力は？</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低い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の殺滅力は</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●最も良いバランスはアルコール：水＝７：３</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●細菌等のたんぱく質を壊すのに水分が必要！</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●最近は消防法の観点から引火の可能性を</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防ぐため</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５０～６０％になっているが、殺滅力あり！</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●５０％以下は急激に殺滅力が下がるので注意！</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3790476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98072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予防方法　食品を加熱する</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●細菌性食中毒</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中心部が７５℃・１分間以上</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●ノロウイルス食中毒</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中心部が</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８５～９０℃・９０秒間以上</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・カキフライなら３分半</a:t>
            </a: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目安</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884416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476672"/>
            <a:ext cx="91440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市販の塩素系消毒剤</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★酸性の溶液と混ぜないこと</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 xmlns:p14="http://schemas.microsoft.com/office/powerpoint/2010/main" val="580187434"/>
              </p:ext>
            </p:extLst>
          </p:nvPr>
        </p:nvGraphicFramePr>
        <p:xfrm>
          <a:off x="1259632" y="1340768"/>
          <a:ext cx="6480720" cy="4297680"/>
        </p:xfrm>
        <a:graphic>
          <a:graphicData uri="http://schemas.openxmlformats.org/drawingml/2006/table">
            <a:tbl>
              <a:tblPr firstRow="1" bandRow="1">
                <a:tableStyleId>{5C22544A-7EE6-4342-B048-85BDC9FD1C3A}</a:tableStyleId>
              </a:tblPr>
              <a:tblGrid>
                <a:gridCol w="2640293"/>
                <a:gridCol w="3840427"/>
              </a:tblGrid>
              <a:tr h="466511">
                <a:tc>
                  <a:txBody>
                    <a:bodyPr/>
                    <a:lstStyle/>
                    <a:p>
                      <a:pPr algn="ctr"/>
                      <a:r>
                        <a:rPr kumimoji="1" lang="ja-JP" altLang="en-US" sz="2800" dirty="0" smtClean="0">
                          <a:effectLst>
                            <a:outerShdw blurRad="38100" dist="38100" dir="2700000" algn="tl">
                              <a:srgbClr val="000000">
                                <a:alpha val="43137"/>
                              </a:srgbClr>
                            </a:outerShdw>
                          </a:effectLst>
                          <a:latin typeface="+mn-ea"/>
                          <a:ea typeface="+mn-ea"/>
                        </a:rPr>
                        <a:t>消毒剤名</a:t>
                      </a:r>
                      <a:endParaRPr kumimoji="1" lang="en-US" altLang="ja-JP" sz="2800" dirty="0" smtClean="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2800" dirty="0" smtClean="0">
                          <a:effectLst>
                            <a:outerShdw blurRad="38100" dist="38100" dir="2700000" algn="tl">
                              <a:srgbClr val="000000">
                                <a:alpha val="43137"/>
                              </a:srgbClr>
                            </a:outerShdw>
                          </a:effectLst>
                          <a:latin typeface="+mn-ea"/>
                          <a:ea typeface="+mn-ea"/>
                        </a:rPr>
                        <a:t>原液濃度</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633968">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ミルトン</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ピュリファン</a:t>
                      </a:r>
                      <a:r>
                        <a:rPr kumimoji="1" lang="en-US" altLang="ja-JP" sz="2800" dirty="0" smtClean="0">
                          <a:effectLst>
                            <a:outerShdw blurRad="38100" dist="38100" dir="2700000" algn="tl">
                              <a:srgbClr val="000000">
                                <a:alpha val="43137"/>
                              </a:srgbClr>
                            </a:outerShdw>
                          </a:effectLst>
                          <a:latin typeface="+mn-ea"/>
                          <a:ea typeface="+mn-ea"/>
                        </a:rPr>
                        <a:t>P</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１％</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（１００００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625192">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ハイター</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ブリーチ</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５％</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（５００００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544408">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テキサント</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ピューラックス</a:t>
                      </a:r>
                      <a:endParaRPr kumimoji="1" lang="en-US" altLang="ja-JP" sz="2800" dirty="0" smtClean="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６％</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（６００００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584840">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ハイポライト</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１０％</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（１０００００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5" name="角丸四角形 4"/>
          <p:cNvSpPr/>
          <p:nvPr/>
        </p:nvSpPr>
        <p:spPr>
          <a:xfrm>
            <a:off x="1259632" y="2852936"/>
            <a:ext cx="6408712" cy="9001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8192" y="1700808"/>
            <a:ext cx="810625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コンテンツ プレースホルダ 2"/>
          <p:cNvSpPr txBox="1">
            <a:spLocks/>
          </p:cNvSpPr>
          <p:nvPr/>
        </p:nvSpPr>
        <p:spPr>
          <a:xfrm>
            <a:off x="-54260" y="476672"/>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医療機関で使用されるハイター</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582868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404664"/>
            <a:ext cx="9144000" cy="792088"/>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食器等</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に使用する濃度</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07504" y="1054477"/>
            <a:ext cx="9144000" cy="646331"/>
          </a:xfrm>
          <a:prstGeom prst="rect">
            <a:avLst/>
          </a:prstGeom>
        </p:spPr>
        <p:txBody>
          <a:bodyPr wrap="square">
            <a:spAutoFit/>
          </a:bodyPr>
          <a:lstStyle/>
          <a:p>
            <a:pPr lvl="0">
              <a:defRPr/>
            </a:pP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 食器</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・まな板・ドアノブ・便座・おもちゃ・テーブル・</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床</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 xmlns:p14="http://schemas.microsoft.com/office/powerpoint/2010/main" val="2444520747"/>
              </p:ext>
            </p:extLst>
          </p:nvPr>
        </p:nvGraphicFramePr>
        <p:xfrm>
          <a:off x="1727176" y="1988840"/>
          <a:ext cx="5328592" cy="3384376"/>
        </p:xfrm>
        <a:graphic>
          <a:graphicData uri="http://schemas.openxmlformats.org/drawingml/2006/table">
            <a:tbl>
              <a:tblPr firstRow="1" bandRow="1">
                <a:tableStyleId>{5C22544A-7EE6-4342-B048-85BDC9FD1C3A}</a:tableStyleId>
              </a:tblPr>
              <a:tblGrid>
                <a:gridCol w="2592287"/>
                <a:gridCol w="2736305"/>
              </a:tblGrid>
              <a:tr h="1249648">
                <a:tc>
                  <a:txBody>
                    <a:bodyPr/>
                    <a:lstStyle/>
                    <a:p>
                      <a:pPr algn="ct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０</a:t>
                      </a: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０２％</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２００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r h="2134728">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ハイター</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ja-JP" altLang="en-US" sz="3200" b="0" dirty="0" smtClean="0">
                          <a:effectLst>
                            <a:outerShdw blurRad="38100" dist="38100" dir="2700000" algn="tl">
                              <a:srgbClr val="000000">
                                <a:alpha val="43137"/>
                              </a:srgbClr>
                            </a:outerShdw>
                          </a:effectLst>
                          <a:latin typeface="+mn-ea"/>
                          <a:ea typeface="+mn-ea"/>
                        </a:rPr>
                        <a:t>原液５％</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５００００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８</a:t>
                      </a:r>
                      <a:r>
                        <a:rPr kumimoji="1" lang="en-US" altLang="ja-JP" sz="3200" b="0" dirty="0" smtClean="0">
                          <a:effectLst>
                            <a:outerShdw blurRad="38100" dist="38100" dir="2700000" algn="tl">
                              <a:srgbClr val="000000">
                                <a:alpha val="43137"/>
                              </a:srgbClr>
                            </a:outerShdw>
                          </a:effectLst>
                          <a:latin typeface="+mn-ea"/>
                          <a:ea typeface="+mn-ea"/>
                        </a:rPr>
                        <a:t>ml</a:t>
                      </a:r>
                    </a:p>
                    <a:p>
                      <a:pPr algn="ctr"/>
                      <a:r>
                        <a:rPr kumimoji="1" lang="ja-JP" altLang="en-US" sz="3200" b="0" dirty="0" smtClean="0">
                          <a:effectLst>
                            <a:outerShdw blurRad="38100" dist="38100" dir="2700000" algn="tl">
                              <a:srgbClr val="000000">
                                <a:alpha val="43137"/>
                              </a:srgbClr>
                            </a:outerShdw>
                          </a:effectLst>
                          <a:latin typeface="+mn-ea"/>
                          <a:ea typeface="+mn-ea"/>
                        </a:rPr>
                        <a:t>２５０倍希釈</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6" name="正方形/長方形 5"/>
          <p:cNvSpPr/>
          <p:nvPr/>
        </p:nvSpPr>
        <p:spPr>
          <a:xfrm>
            <a:off x="0" y="5877272"/>
            <a:ext cx="9144000" cy="584775"/>
          </a:xfrm>
          <a:prstGeom prst="rect">
            <a:avLst/>
          </a:prstGeom>
        </p:spPr>
        <p:txBody>
          <a:bodyPr wrap="square">
            <a:spAutoFit/>
          </a:bodyPr>
          <a:lstStyle/>
          <a:p>
            <a:pPr algn="ctr">
              <a:buFont typeface="Wingdings" pitchFamily="2" charset="2"/>
              <a:buNone/>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消毒薬２</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調製時に必要な原液量と希釈倍数</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4572000" y="3645024"/>
            <a:ext cx="2160240" cy="15121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79512" y="116632"/>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ノロウイルスのおさらい</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①強い感染力</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②</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吐物・糞便に大量のノロウイルス</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③感染力の長時間保持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④抵抗力が強い</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⑤アルコールや石鹸が効かない理由</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特徴をおさえて、予防につなげましょう！</a:t>
            </a:r>
            <a:endPar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 xmlns:p14="http://schemas.microsoft.com/office/powerpoint/2010/main" val="2320147508"/>
              </p:ext>
            </p:extLst>
          </p:nvPr>
        </p:nvGraphicFramePr>
        <p:xfrm>
          <a:off x="1763689" y="1988840"/>
          <a:ext cx="5256583" cy="3384376"/>
        </p:xfrm>
        <a:graphic>
          <a:graphicData uri="http://schemas.openxmlformats.org/drawingml/2006/table">
            <a:tbl>
              <a:tblPr firstRow="1" bandRow="1">
                <a:tableStyleId>{5C22544A-7EE6-4342-B048-85BDC9FD1C3A}</a:tableStyleId>
              </a:tblPr>
              <a:tblGrid>
                <a:gridCol w="2592287"/>
                <a:gridCol w="2664296"/>
              </a:tblGrid>
              <a:tr h="1249648">
                <a:tc>
                  <a:txBody>
                    <a:bodyPr/>
                    <a:lstStyle/>
                    <a:p>
                      <a:pPr algn="ct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０</a:t>
                      </a: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１％</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１０００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r h="2134728">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ハイター</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ja-JP" altLang="en-US" sz="3200" b="0" dirty="0" smtClean="0">
                          <a:effectLst>
                            <a:outerShdw blurRad="38100" dist="38100" dir="2700000" algn="tl">
                              <a:srgbClr val="000000">
                                <a:alpha val="43137"/>
                              </a:srgbClr>
                            </a:outerShdw>
                          </a:effectLst>
                          <a:latin typeface="+mn-ea"/>
                          <a:ea typeface="+mn-ea"/>
                        </a:rPr>
                        <a:t>原液５％</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５００００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４０</a:t>
                      </a:r>
                      <a:r>
                        <a:rPr kumimoji="1" lang="en-US" altLang="ja-JP" sz="3200" b="0" dirty="0" smtClean="0">
                          <a:effectLst>
                            <a:outerShdw blurRad="38100" dist="38100" dir="2700000" algn="tl">
                              <a:srgbClr val="000000">
                                <a:alpha val="43137"/>
                              </a:srgbClr>
                            </a:outerShdw>
                          </a:effectLst>
                          <a:latin typeface="+mn-ea"/>
                          <a:ea typeface="+mn-ea"/>
                        </a:rPr>
                        <a:t>ml</a:t>
                      </a:r>
                    </a:p>
                    <a:p>
                      <a:pPr algn="ctr"/>
                      <a:r>
                        <a:rPr kumimoji="1" lang="ja-JP" altLang="en-US" sz="3200" b="0" dirty="0" smtClean="0">
                          <a:effectLst>
                            <a:outerShdw blurRad="38100" dist="38100" dir="2700000" algn="tl">
                              <a:srgbClr val="000000">
                                <a:alpha val="43137"/>
                              </a:srgbClr>
                            </a:outerShdw>
                          </a:effectLst>
                          <a:latin typeface="+mn-ea"/>
                          <a:ea typeface="+mn-ea"/>
                        </a:rPr>
                        <a:t>５０倍希釈</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11" name="コンテンツ プレースホルダ 2"/>
          <p:cNvSpPr txBox="1">
            <a:spLocks/>
          </p:cNvSpPr>
          <p:nvPr/>
        </p:nvSpPr>
        <p:spPr>
          <a:xfrm>
            <a:off x="0" y="404664"/>
            <a:ext cx="9144000" cy="792088"/>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おう吐物等</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に使用する濃度</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5877272"/>
            <a:ext cx="9144000" cy="584775"/>
          </a:xfrm>
          <a:prstGeom prst="rect">
            <a:avLst/>
          </a:prstGeom>
        </p:spPr>
        <p:txBody>
          <a:bodyPr wrap="square">
            <a:spAutoFit/>
          </a:bodyPr>
          <a:lstStyle/>
          <a:p>
            <a:pPr algn="ctr">
              <a:buFont typeface="Wingdings" pitchFamily="2" charset="2"/>
              <a:buNone/>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消毒薬２</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調製時に必要な原液量と希釈倍数</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4572000" y="3645024"/>
            <a:ext cx="2160240" cy="15121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8024" y="2780928"/>
            <a:ext cx="266429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descr="キッチンハイター ［小］"/>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91680" y="1844824"/>
            <a:ext cx="266429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正方形/長方形 5"/>
          <p:cNvSpPr/>
          <p:nvPr/>
        </p:nvSpPr>
        <p:spPr>
          <a:xfrm>
            <a:off x="3881034" y="5733256"/>
            <a:ext cx="5256584" cy="954107"/>
          </a:xfrm>
          <a:prstGeom prst="rect">
            <a:avLst/>
          </a:prstGeom>
        </p:spPr>
        <p:txBody>
          <a:bodyPr wrap="square">
            <a:spAutoFit/>
          </a:bodyPr>
          <a:lstStyle/>
          <a:p>
            <a:pP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●ハイター</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キッチンハイ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ター</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も有効塩素濃度は同じ</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0" y="476672"/>
            <a:ext cx="9144000" cy="1200329"/>
          </a:xfrm>
          <a:prstGeom prst="rect">
            <a:avLst/>
          </a:prstGeom>
        </p:spPr>
        <p:txBody>
          <a:bodyPr wrap="square">
            <a:spAutoFit/>
          </a:bodyPr>
          <a:lstStyle/>
          <a:p>
            <a:pPr algn="ctr">
              <a:defRPr/>
            </a:pP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●原液ではほとんど効果</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がありません。</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⇒直接、嘔吐物にかけると塩素ガス発生</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940872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4638"/>
            <a:ext cx="8856984" cy="1143000"/>
          </a:xfrm>
        </p:spPr>
        <p:txBody>
          <a:bodyPr>
            <a:normAutofit fontScale="90000"/>
          </a:bodyPr>
          <a:lstStyle/>
          <a:p>
            <a:r>
              <a:rPr kumimoji="1"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HCLO(</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濃度と</a:t>
            </a:r>
            <a:r>
              <a:rPr kumimoji="1"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Ｈの関係</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 xmlns:p14="http://schemas.microsoft.com/office/powerpoint/2010/main" val="4006978787"/>
              </p:ext>
            </p:extLst>
          </p:nvPr>
        </p:nvGraphicFramePr>
        <p:xfrm>
          <a:off x="1259632" y="1916832"/>
          <a:ext cx="6552728"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bwMode="auto">
          <a:xfrm>
            <a:off x="744536" y="3284984"/>
            <a:ext cx="553931" cy="1152128"/>
          </a:xfrm>
          <a:prstGeom prst="rect">
            <a:avLst/>
          </a:prstGeom>
          <a:noFill/>
          <a:ln w="9525" cap="flat" cmpd="sng" algn="ctr">
            <a:noFill/>
            <a:prstDash val="solid"/>
            <a:round/>
            <a:headEnd type="none" w="med" len="med"/>
            <a:tailEnd type="none" w="med" len="med"/>
          </a:ln>
          <a:effectLst/>
          <a:extLst/>
        </p:spPr>
        <p:txBody>
          <a:bodyPr vert="eaVert"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2400" dirty="0" smtClean="0">
                <a:solidFill>
                  <a:prstClr val="white"/>
                </a:solidFill>
                <a:latin typeface="Times New Roman" charset="0"/>
              </a:rPr>
              <a:t>HCLO</a:t>
            </a:r>
            <a:r>
              <a:rPr lang="ja-JP" altLang="en-US" sz="2400" dirty="0" smtClean="0">
                <a:solidFill>
                  <a:prstClr val="white"/>
                </a:solidFill>
                <a:latin typeface="Times New Roman" charset="0"/>
              </a:rPr>
              <a:t>濃度</a:t>
            </a:r>
          </a:p>
        </p:txBody>
      </p:sp>
      <p:sp>
        <p:nvSpPr>
          <p:cNvPr id="7" name="正方形/長方形 6"/>
          <p:cNvSpPr/>
          <p:nvPr/>
        </p:nvSpPr>
        <p:spPr bwMode="auto">
          <a:xfrm>
            <a:off x="3419872" y="6021288"/>
            <a:ext cx="180020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2400" dirty="0" smtClean="0">
                <a:solidFill>
                  <a:prstClr val="white"/>
                </a:solidFill>
                <a:latin typeface="Times New Roman" charset="0"/>
              </a:rPr>
              <a:t>pH</a:t>
            </a:r>
            <a:r>
              <a:rPr lang="ja-JP" altLang="en-US" sz="2400" dirty="0" smtClean="0">
                <a:solidFill>
                  <a:prstClr val="white"/>
                </a:solidFill>
                <a:latin typeface="Times New Roman" charset="0"/>
              </a:rPr>
              <a:t>値</a:t>
            </a:r>
          </a:p>
        </p:txBody>
      </p:sp>
      <p:cxnSp>
        <p:nvCxnSpPr>
          <p:cNvPr id="10" name="直線コネクタ 9"/>
          <p:cNvCxnSpPr/>
          <p:nvPr/>
        </p:nvCxnSpPr>
        <p:spPr bwMode="auto">
          <a:xfrm>
            <a:off x="5940152" y="2132856"/>
            <a:ext cx="0" cy="3456384"/>
          </a:xfrm>
          <a:prstGeom prst="line">
            <a:avLst/>
          </a:prstGeom>
          <a:solidFill>
            <a:srgbClr val="9999FF"/>
          </a:solidFill>
          <a:ln w="635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右矢印 15"/>
          <p:cNvSpPr/>
          <p:nvPr/>
        </p:nvSpPr>
        <p:spPr bwMode="auto">
          <a:xfrm>
            <a:off x="4932040" y="6021288"/>
            <a:ext cx="504056" cy="432048"/>
          </a:xfrm>
          <a:prstGeom prst="rightArrow">
            <a:avLst/>
          </a:prstGeom>
          <a:solidFill>
            <a:srgbClr val="9999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400" dirty="0" smtClean="0">
              <a:solidFill>
                <a:prstClr val="white"/>
              </a:solidFill>
              <a:latin typeface="Times New Roman" charset="0"/>
            </a:endParaRPr>
          </a:p>
        </p:txBody>
      </p:sp>
      <p:sp>
        <p:nvSpPr>
          <p:cNvPr id="17" name="右矢印 16"/>
          <p:cNvSpPr/>
          <p:nvPr/>
        </p:nvSpPr>
        <p:spPr bwMode="auto">
          <a:xfrm rot="10800000">
            <a:off x="3203848" y="6021288"/>
            <a:ext cx="504056" cy="432048"/>
          </a:xfrm>
          <a:prstGeom prst="rightArrow">
            <a:avLst/>
          </a:prstGeom>
          <a:solidFill>
            <a:srgbClr val="9999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400" dirty="0" smtClean="0">
              <a:solidFill>
                <a:prstClr val="black"/>
              </a:solidFill>
              <a:latin typeface="Times New Roman" charset="0"/>
            </a:endParaRPr>
          </a:p>
        </p:txBody>
      </p:sp>
      <p:sp>
        <p:nvSpPr>
          <p:cNvPr id="18" name="正方形/長方形 17"/>
          <p:cNvSpPr/>
          <p:nvPr/>
        </p:nvSpPr>
        <p:spPr bwMode="auto">
          <a:xfrm>
            <a:off x="2267744" y="6021288"/>
            <a:ext cx="93610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prstClr val="white"/>
                </a:solidFill>
                <a:latin typeface="Times New Roman" charset="0"/>
              </a:rPr>
              <a:t>酸性</a:t>
            </a:r>
          </a:p>
        </p:txBody>
      </p:sp>
      <p:sp>
        <p:nvSpPr>
          <p:cNvPr id="19" name="正方形/長方形 18"/>
          <p:cNvSpPr/>
          <p:nvPr/>
        </p:nvSpPr>
        <p:spPr bwMode="auto">
          <a:xfrm>
            <a:off x="5652120" y="6021288"/>
            <a:ext cx="93610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prstClr val="white"/>
                </a:solidFill>
                <a:latin typeface="Times New Roman" charset="0"/>
              </a:rPr>
              <a:t>アルカリ性</a:t>
            </a:r>
            <a:endParaRPr lang="en-US" altLang="ja-JP" sz="2400" dirty="0" smtClean="0">
              <a:solidFill>
                <a:prstClr val="white"/>
              </a:solidFill>
              <a:latin typeface="Times New Roman" charset="0"/>
            </a:endParaRPr>
          </a:p>
        </p:txBody>
      </p:sp>
      <p:sp>
        <p:nvSpPr>
          <p:cNvPr id="24" name="左右矢印 23"/>
          <p:cNvSpPr/>
          <p:nvPr/>
        </p:nvSpPr>
        <p:spPr bwMode="auto">
          <a:xfrm>
            <a:off x="1835696" y="3429000"/>
            <a:ext cx="4032448" cy="576064"/>
          </a:xfrm>
          <a:prstGeom prst="leftRightArrow">
            <a:avLst/>
          </a:prstGeom>
          <a:solidFill>
            <a:srgbClr val="FFC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b="1" dirty="0" smtClean="0">
                <a:solidFill>
                  <a:prstClr val="black"/>
                </a:solidFill>
                <a:latin typeface="Times New Roman" charset="0"/>
              </a:rPr>
              <a:t>有効</a:t>
            </a:r>
          </a:p>
        </p:txBody>
      </p:sp>
      <p:sp>
        <p:nvSpPr>
          <p:cNvPr id="25" name="右矢印 24"/>
          <p:cNvSpPr/>
          <p:nvPr/>
        </p:nvSpPr>
        <p:spPr bwMode="auto">
          <a:xfrm>
            <a:off x="6012160" y="3429000"/>
            <a:ext cx="1476164" cy="576064"/>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b="1" dirty="0" smtClean="0">
                <a:solidFill>
                  <a:prstClr val="black"/>
                </a:solidFill>
                <a:latin typeface="Times New Roman" charset="0"/>
              </a:rPr>
              <a:t>効果なし</a:t>
            </a:r>
          </a:p>
        </p:txBody>
      </p:sp>
    </p:spTree>
    <p:extLst>
      <p:ext uri="{BB962C8B-B14F-4D97-AF65-F5344CB8AC3E}">
        <p14:creationId xmlns="" xmlns:p14="http://schemas.microsoft.com/office/powerpoint/2010/main" val="4530004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832751" y="3351825"/>
            <a:ext cx="2748121" cy="39105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正方形/長方形 3"/>
          <p:cNvSpPr/>
          <p:nvPr/>
        </p:nvSpPr>
        <p:spPr>
          <a:xfrm>
            <a:off x="467544" y="980728"/>
            <a:ext cx="4487336" cy="1200329"/>
          </a:xfrm>
          <a:prstGeom prst="rect">
            <a:avLst/>
          </a:prstGeom>
        </p:spPr>
        <p:txBody>
          <a:bodyPr wrap="square">
            <a:spAutoFit/>
          </a:bodyPr>
          <a:lstStyle/>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スチームアイロン</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よる加熱</a:t>
            </a:r>
          </a:p>
        </p:txBody>
      </p:sp>
      <p:sp>
        <p:nvSpPr>
          <p:cNvPr id="5" name="雲形吹き出し 4"/>
          <p:cNvSpPr/>
          <p:nvPr/>
        </p:nvSpPr>
        <p:spPr>
          <a:xfrm>
            <a:off x="4499992" y="188641"/>
            <a:ext cx="4536504" cy="3528392"/>
          </a:xfrm>
          <a:prstGeom prst="cloudCallout">
            <a:avLst>
              <a:gd name="adj1" fmla="val -50604"/>
              <a:gd name="adj2" fmla="val 58221"/>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１か所あたり２分間程度</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加熱</a:t>
            </a:r>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すれば、カーペット</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表面の</a:t>
            </a:r>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が可能です。</a:t>
            </a:r>
            <a:endParaRPr kumimoji="1"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834486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2100" y="220486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実例から学ぶ・・・</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3" cstate="print"/>
          <a:srcRect/>
          <a:stretch>
            <a:fillRect/>
          </a:stretch>
        </p:blipFill>
        <p:spPr bwMode="auto">
          <a:xfrm>
            <a:off x="251520" y="1196752"/>
            <a:ext cx="8604448" cy="5040560"/>
          </a:xfrm>
          <a:prstGeom prst="rect">
            <a:avLst/>
          </a:prstGeom>
          <a:ln>
            <a:noFill/>
          </a:ln>
          <a:effectLst>
            <a:outerShdw blurRad="292100" dist="139700" dir="2700000" algn="tl" rotWithShape="0">
              <a:srgbClr val="333333">
                <a:alpha val="65000"/>
              </a:srgbClr>
            </a:outerShdw>
          </a:effectLst>
        </p:spPr>
      </p:pic>
      <p:sp>
        <p:nvSpPr>
          <p:cNvPr id="12" name="Text Box 27"/>
          <p:cNvSpPr txBox="1">
            <a:spLocks noChangeArrowheads="1"/>
          </p:cNvSpPr>
          <p:nvPr/>
        </p:nvSpPr>
        <p:spPr bwMode="auto">
          <a:xfrm>
            <a:off x="0" y="260648"/>
            <a:ext cx="9144000" cy="769441"/>
          </a:xfrm>
          <a:prstGeom prst="rect">
            <a:avLst/>
          </a:prstGeom>
          <a:noFill/>
          <a:ln w="9525">
            <a:noFill/>
            <a:miter lim="800000"/>
            <a:headEnd/>
            <a:tailEnd/>
          </a:ln>
          <a:effectLst/>
        </p:spPr>
        <p:txBody>
          <a:bodyPr wrap="square">
            <a:spAutoFit/>
          </a:bodyPr>
          <a:lstStyle/>
          <a:p>
            <a:pPr algn="ctr">
              <a:defRPr/>
            </a:pPr>
            <a:r>
              <a:rPr lang="ja-JP" altLang="en-US" sz="4400" b="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平成２１年食中毒発生状況</a:t>
            </a:r>
            <a:endParaRPr lang="ja-JP" altLang="en-US" sz="44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4283968" y="1448780"/>
            <a:ext cx="504056" cy="4536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5652120" y="1420144"/>
            <a:ext cx="504056" cy="4536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ノロウイルス事件ファイル１</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●１９９７年　滋賀県内小学校で餅つき大会</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●有症者　５０名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　あんこ餅・</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粉餅</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●多人数の手作業によるウイルス伝播拡大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03648" y="4221088"/>
            <a:ext cx="2834117" cy="2125588"/>
          </a:xfrm>
          <a:prstGeom prst="rect">
            <a:avLst/>
          </a:prstGeom>
          <a:ln>
            <a:noFill/>
          </a:ln>
          <a:effectLst>
            <a:outerShdw blurRad="292100" dist="139700" dir="2700000" algn="tl" rotWithShape="0">
              <a:srgbClr val="333333">
                <a:alpha val="65000"/>
              </a:srgbClr>
            </a:outerShdw>
          </a:effectLst>
        </p:spPr>
      </p:pic>
      <p:pic>
        <p:nvPicPr>
          <p:cNvPr id="3" name="図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92080" y="4058394"/>
            <a:ext cx="1633984" cy="2450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ノロウイルス事件ファイル２</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●２００３年　学校給食のパンによる食中毒</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●有症者　６６１名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　</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粉ねじりパン</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●１名の調理人からノロウイルスが伝播拡大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descr="http://image1.shopserve.jp/tubameya.com/pic-labo/llimg/160186.jpg"/>
          <p:cNvPicPr>
            <a:picLocks noChangeAspect="1" noChangeArrowheads="1"/>
          </p:cNvPicPr>
          <p:nvPr/>
        </p:nvPicPr>
        <p:blipFill>
          <a:blip r:embed="rId3" cstate="print"/>
          <a:srcRect/>
          <a:stretch>
            <a:fillRect/>
          </a:stretch>
        </p:blipFill>
        <p:spPr bwMode="auto">
          <a:xfrm>
            <a:off x="3131840" y="4149080"/>
            <a:ext cx="2476500" cy="2476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●２００１年　長野県内のホテル</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●チーズケーキによるノロウイルス食中毒で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６日間の営業停止後、</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再開直後に３０９名</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急性胃腸炎の有症者</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停止期間中の消毒が不十分</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環境中でノロウイルスは生き残る</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707904" y="4077072"/>
            <a:ext cx="1080120" cy="108012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0852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ノロウイルス事件ファイル４</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●２００５年　小学校にて３７１名が嘔吐下痢</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●体育館のモップからウイルス検出</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ノロウイルスが体育館の床を汚染し、</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モップによる掃除の際、塵芥とともに</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空中に拡散</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707904" y="3068960"/>
            <a:ext cx="1080120" cy="108012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03876" y="2704095"/>
            <a:ext cx="1809850" cy="1809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5364088" y="3212976"/>
            <a:ext cx="3456384" cy="3456384"/>
          </a:xfrm>
          <a:prstGeom prst="rect">
            <a:avLst/>
          </a:prstGeom>
          <a:ln>
            <a:noFill/>
          </a:ln>
          <a:effectLst>
            <a:outerShdw blurRad="292100" dist="139700" dir="2700000" algn="tl" rotWithShape="0">
              <a:srgbClr val="333333">
                <a:alpha val="65000"/>
              </a:srgbClr>
            </a:outerShdw>
          </a:effectLst>
        </p:spPr>
      </p:pic>
      <p:sp>
        <p:nvSpPr>
          <p:cNvPr id="4" name="コンテンツ プレースホルダ 2"/>
          <p:cNvSpPr txBox="1">
            <a:spLocks/>
          </p:cNvSpPr>
          <p:nvPr/>
        </p:nvSpPr>
        <p:spPr>
          <a:xfrm>
            <a:off x="377788" y="620688"/>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①強い感染力</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●世界中の胃腸炎患者からウイルスが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見つかっている。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●感染力が非常に強く、少量のウイルス</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（数個～１００個程度）が体に入った</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だけで、発症することがある。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食中毒菌に</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比べ感染力が非常</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強力。</a:t>
            </a:r>
            <a:endPar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611560" y="112474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●平成２４年４月</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和歌山県立高校での食中毒事件</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①体調不良の調理員がノロウイルスに感染している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と知らずに無理をして出勤、調理を行った。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（休めない環境）</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②衛生的な手洗いを行っていなかった。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爪ブラシ、ペーパータオル・消毒用</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アルコール等がなかった。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⇒施設の設備が不十分</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⇒ノロウイルスを手指に付着したまま調理</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ノロウイルス事件ファイル５</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563888" y="1700808"/>
            <a:ext cx="1080120" cy="936104"/>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51520" y="908720"/>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原因として・・・</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「食中毒は滅多に起こらない」</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「自分の施設に限って起こらない」</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根拠のない安心感が大変な事</a:t>
            </a:r>
            <a:endParaRPr lang="en-US" altLang="ja-JP"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につながる！</a:t>
            </a:r>
            <a:endParaRPr lang="en-US" altLang="ja-JP"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5940152"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3275856"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1187624" y="1484784"/>
            <a:ext cx="576064"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女子トイレ</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611560" y="1484784"/>
            <a:ext cx="576064"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男子トイレ</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611560"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539552"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39552"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539552"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8532440"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8532440"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5868144"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5868144"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3203848"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203848"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539552"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763688" y="2636912"/>
            <a:ext cx="6768752" cy="1440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115616"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691680"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691680"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115616"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爆発 1 30"/>
          <p:cNvSpPr/>
          <p:nvPr/>
        </p:nvSpPr>
        <p:spPr>
          <a:xfrm>
            <a:off x="899592" y="2924944"/>
            <a:ext cx="648072" cy="504056"/>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1547664" y="2996952"/>
            <a:ext cx="136815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嘔吐現場</a:t>
            </a:r>
            <a:endPar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11560"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Ａ組  ２６名発症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（３６名中）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3275856"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Ｂ組  １６名発症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（３６名中）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5940152"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Ｃ組  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（３２名中）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1069176" y="504511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0" name="正方形/長方形 29"/>
          <p:cNvSpPr/>
          <p:nvPr/>
        </p:nvSpPr>
        <p:spPr>
          <a:xfrm>
            <a:off x="3733472" y="504511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6" name="正方形/長方形 35"/>
          <p:cNvSpPr/>
          <p:nvPr/>
        </p:nvSpPr>
        <p:spPr>
          <a:xfrm>
            <a:off x="6397768" y="505667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9" name="正方形/長方形 38"/>
          <p:cNvSpPr/>
          <p:nvPr/>
        </p:nvSpPr>
        <p:spPr>
          <a:xfrm>
            <a:off x="4788024" y="2996952"/>
            <a:ext cx="1749063" cy="461665"/>
          </a:xfrm>
          <a:prstGeom prst="rect">
            <a:avLst/>
          </a:prstGeom>
        </p:spPr>
        <p:txBody>
          <a:bodyPr wrap="square">
            <a:spAutoFit/>
          </a:bodyPr>
          <a:lstStyle/>
          <a:p>
            <a:pPr lvl="0" algn="ct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廊下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学校の廊下でおう吐した場合</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051720" y="1412776"/>
            <a:ext cx="5904656"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Wingdings" pitchFamily="2" charset="2"/>
              <a:buChar char="l"/>
            </a:pP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a:t>
            </a: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手袋</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使い捨て白衣</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使い捨てキャップ</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使い捨て靴カバー</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使い捨てマスク</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空きペットボトル</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次亜塩素酸ナトリウム（ハイター）</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表示テープ</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ゴミ袋（大）</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２枚</a:t>
            </a:r>
            <a:endPar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トレイ（５０</a:t>
            </a: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cm</a:t>
            </a: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角）２個</a:t>
            </a:r>
          </a:p>
          <a:p>
            <a:pPr marL="0" indent="0">
              <a:buNone/>
              <a:defRPr/>
            </a:pP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404664"/>
            <a:ext cx="9143999" cy="707886"/>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嘔吐物等の処理準備物（処理キット）</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36296" y="4869160"/>
            <a:ext cx="1693540" cy="169354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14889" y="1103075"/>
            <a:ext cx="5328592" cy="539723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正方形/長方形 6"/>
          <p:cNvSpPr/>
          <p:nvPr/>
        </p:nvSpPr>
        <p:spPr>
          <a:xfrm>
            <a:off x="7185" y="260648"/>
            <a:ext cx="9144000" cy="830997"/>
          </a:xfrm>
          <a:prstGeom prst="rect">
            <a:avLst/>
          </a:prstGeom>
        </p:spPr>
        <p:txBody>
          <a:bodyPr wrap="square">
            <a:spAutoFit/>
          </a:bodyPr>
          <a:lstStyle/>
          <a:p>
            <a:pPr algn="ctr">
              <a:defRPr/>
            </a:pPr>
            <a:r>
              <a:rPr lang="ja-JP" altLang="en-US" sz="4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市販</a:t>
            </a:r>
            <a:r>
              <a:rPr lang="ja-JP" altLang="en-US" sz="4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のノロ対策用の商品</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5076056" y="2204864"/>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097760" y="3212976"/>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153897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899592" y="1628800"/>
            <a:ext cx="8568952" cy="460851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キットを予め用意しておき、緊急時には</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None/>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チームで対処するようにする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チームは３名</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２名は嘔吐物処理キットの運搬</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１名は処理用着衣の着て、処理に当たる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None/>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この人は感染の可能性大</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一人で処理する理由は感染者数を最小限に</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するため（養護教諭は外すべき）</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476672"/>
            <a:ext cx="9143999" cy="707886"/>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おう吐物等の処理方法（手順）</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121408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02" y="476672"/>
            <a:ext cx="9124798" cy="792088"/>
          </a:xfrm>
        </p:spPr>
        <p:txBody>
          <a:bodyPr>
            <a:normAutofit/>
          </a:bodyPr>
          <a:lstStyle/>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嘔吐物処理チーム</a:t>
            </a:r>
            <a:endParaRPr kumimoji="1"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 xmlns:p14="http://schemas.microsoft.com/office/powerpoint/2010/main" val="3432424190"/>
              </p:ext>
            </p:extLst>
          </p:nvPr>
        </p:nvGraphicFramePr>
        <p:xfrm>
          <a:off x="683568" y="1772816"/>
          <a:ext cx="7734617" cy="1800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33842"/>
                <a:gridCol w="1240155"/>
                <a:gridCol w="1240155"/>
                <a:gridCol w="1240155"/>
                <a:gridCol w="1240155"/>
                <a:gridCol w="1240155"/>
              </a:tblGrid>
              <a:tr h="512557">
                <a:tc>
                  <a:txBody>
                    <a:bodyPr/>
                    <a:lstStyle/>
                    <a:p>
                      <a:pPr algn="ctr"/>
                      <a:r>
                        <a:rPr kumimoji="1" lang="ja-JP" altLang="en-US" dirty="0" smtClean="0">
                          <a:effectLst>
                            <a:outerShdw blurRad="38100" dist="38100" dir="2700000" algn="tl">
                              <a:srgbClr val="000000">
                                <a:alpha val="43137"/>
                              </a:srgbClr>
                            </a:outerShdw>
                          </a:effectLst>
                        </a:rPr>
                        <a:t>１０月</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ja-JP" altLang="en-US" dirty="0" smtClean="0">
                          <a:effectLst>
                            <a:outerShdw blurRad="38100" dist="38100" dir="2700000" algn="tl">
                              <a:srgbClr val="000000">
                                <a:alpha val="43137"/>
                              </a:srgbClr>
                            </a:outerShdw>
                          </a:effectLst>
                        </a:rPr>
                        <a:t>１週目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２週目</a:t>
                      </a:r>
                    </a:p>
                  </a:txBody>
                  <a:tcPr anchor="ctr"/>
                </a:tc>
                <a:tc>
                  <a:txBody>
                    <a:bodyPr/>
                    <a:lstStyle/>
                    <a:p>
                      <a:pPr algn="ctr"/>
                      <a:r>
                        <a:rPr kumimoji="1" lang="ja-JP" altLang="en-US" dirty="0" smtClean="0">
                          <a:effectLst>
                            <a:outerShdw blurRad="38100" dist="38100" dir="2700000" algn="tl">
                              <a:srgbClr val="000000">
                                <a:alpha val="43137"/>
                              </a:srgbClr>
                            </a:outerShdw>
                          </a:effectLst>
                        </a:rPr>
                        <a:t>３週目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４週目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５週目</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処理実行者</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A</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後方支援者１</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B</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後方支援者２</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bl>
          </a:graphicData>
        </a:graphic>
      </p:graphicFrame>
      <p:graphicFrame>
        <p:nvGraphicFramePr>
          <p:cNvPr id="7" name="コンテンツ プレースホルダー 4"/>
          <p:cNvGraphicFramePr>
            <a:graphicFrameLocks/>
          </p:cNvGraphicFramePr>
          <p:nvPr>
            <p:extLst>
              <p:ext uri="{D42A27DB-BD31-4B8C-83A1-F6EECF244321}">
                <p14:modId xmlns="" xmlns:p14="http://schemas.microsoft.com/office/powerpoint/2010/main" val="159430881"/>
              </p:ext>
            </p:extLst>
          </p:nvPr>
        </p:nvGraphicFramePr>
        <p:xfrm>
          <a:off x="714292" y="4077072"/>
          <a:ext cx="7734617" cy="1800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33842"/>
                <a:gridCol w="1240155"/>
                <a:gridCol w="1240155"/>
                <a:gridCol w="1240155"/>
                <a:gridCol w="1240155"/>
                <a:gridCol w="1240155"/>
              </a:tblGrid>
              <a:tr h="512557">
                <a:tc>
                  <a:txBody>
                    <a:bodyPr/>
                    <a:lstStyle/>
                    <a:p>
                      <a:pPr algn="ctr"/>
                      <a:r>
                        <a:rPr kumimoji="1" lang="ja-JP" altLang="en-US" dirty="0" smtClean="0">
                          <a:effectLst>
                            <a:outerShdw blurRad="38100" dist="38100" dir="2700000" algn="tl">
                              <a:srgbClr val="000000">
                                <a:alpha val="43137"/>
                              </a:srgbClr>
                            </a:outerShdw>
                          </a:effectLst>
                        </a:rPr>
                        <a:t>１１月</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ja-JP" altLang="en-US" dirty="0" smtClean="0">
                          <a:effectLst>
                            <a:outerShdw blurRad="38100" dist="38100" dir="2700000" algn="tl">
                              <a:srgbClr val="000000">
                                <a:alpha val="43137"/>
                              </a:srgbClr>
                            </a:outerShdw>
                          </a:effectLst>
                        </a:rPr>
                        <a:t>１週目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２週目</a:t>
                      </a:r>
                    </a:p>
                  </a:txBody>
                  <a:tcPr anchor="ctr"/>
                </a:tc>
                <a:tc>
                  <a:txBody>
                    <a:bodyPr/>
                    <a:lstStyle/>
                    <a:p>
                      <a:pPr algn="ctr"/>
                      <a:r>
                        <a:rPr kumimoji="1" lang="ja-JP" altLang="en-US" dirty="0" smtClean="0">
                          <a:effectLst>
                            <a:outerShdw blurRad="38100" dist="38100" dir="2700000" algn="tl">
                              <a:srgbClr val="000000">
                                <a:alpha val="43137"/>
                              </a:srgbClr>
                            </a:outerShdw>
                          </a:effectLst>
                        </a:rPr>
                        <a:t>３週目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４週目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５週目</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処理実行者</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D</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後方支援者１</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E</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後方支援者２</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bl>
          </a:graphicData>
        </a:graphic>
      </p:graphicFrame>
    </p:spTree>
    <p:extLst>
      <p:ext uri="{BB962C8B-B14F-4D97-AF65-F5344CB8AC3E}">
        <p14:creationId xmlns="" xmlns:p14="http://schemas.microsoft.com/office/powerpoint/2010/main" val="298185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4935121" y="575039"/>
            <a:ext cx="1224136" cy="5883874"/>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46371" y="575039"/>
            <a:ext cx="4688750" cy="588387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爆発 1 2"/>
          <p:cNvSpPr/>
          <p:nvPr/>
        </p:nvSpPr>
        <p:spPr>
          <a:xfrm>
            <a:off x="1531499" y="1493001"/>
            <a:ext cx="864096" cy="639806"/>
          </a:xfrm>
          <a:prstGeom prst="irregularSeal1">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94" name="Picture 2" descr="http://sozaidas.com/sozai/030000hitogata/03001B-trans.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65092" y="1589349"/>
            <a:ext cx="552450" cy="7429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正方形/長方形 9"/>
          <p:cNvSpPr/>
          <p:nvPr/>
        </p:nvSpPr>
        <p:spPr>
          <a:xfrm>
            <a:off x="6012160" y="548680"/>
            <a:ext cx="3131840" cy="2800767"/>
          </a:xfrm>
          <a:prstGeom prst="rect">
            <a:avLst/>
          </a:prstGeom>
        </p:spPr>
        <p:txBody>
          <a:bodyPr wrap="square">
            <a:spAutoFit/>
          </a:bodyPr>
          <a:lstStyle/>
          <a:p>
            <a:pPr>
              <a:defRPr/>
            </a:pPr>
            <a:r>
              <a:rPr lang="en-US" altLang="ja-JP" sz="1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おう吐物処理の前に</a:t>
            </a:r>
            <a:r>
              <a:rPr lang="en-US" altLang="ja-JP" sz="1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①おう吐した人を保健室へ</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②他の人</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生徒</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を遠ざける</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③教師等の入室を制限</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④教室や廊下は当日使用禁止</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⑤換気</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教室の場合、廊下側の</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窓を開けないこと</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⑥３人１チームで</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１人はおう吐物処理</a:t>
            </a: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２人は後方支援</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物品調達）</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Picture 4" descr="http://sozaidas.com/sozai/030000hitogata/03003F02-tran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93330" y="636849"/>
            <a:ext cx="952500" cy="952500"/>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17" name="Picture 4" descr="http://sozaidas.com/sozai/030000hitogata/03003F02-tran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21308" y="2664683"/>
            <a:ext cx="952500" cy="9525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http://sozaidas.com/sozai/030000hitogata/03003F02-tran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18741" y="816884"/>
            <a:ext cx="952500" cy="952500"/>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21" name="Picture 4" descr="http://sozaidas.com/sozai/030000hitogata/03003F02-tran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86098" y="2469535"/>
            <a:ext cx="952500" cy="952500"/>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23" name="Picture 4" descr="http://sozaidas.com/sozai/030000hitogata/03003F02-tran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46437" y="2193338"/>
            <a:ext cx="952500" cy="9525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sozaidas.com/sozai/030000hitogata/03001B-trans.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9873" y="1982893"/>
            <a:ext cx="552450" cy="742950"/>
          </a:xfrm>
          <a:prstGeom prst="rect">
            <a:avLst/>
          </a:prstGeom>
          <a:noFill/>
          <a:extLst>
            <a:ext uri="{909E8E84-426E-40DD-AFC4-6F175D3DCCD1}">
              <a14:hiddenFill xmlns="" xmlns:a14="http://schemas.microsoft.com/office/drawing/2010/main">
                <a:solidFill>
                  <a:srgbClr val="FFFFFF"/>
                </a:solidFill>
              </a14:hiddenFill>
            </a:ext>
          </a:extLst>
        </p:spPr>
      </p:pic>
      <p:pic>
        <p:nvPicPr>
          <p:cNvPr id="8200" name="Picture 8" descr="http://sozaidas.com/sozai/030000hitogata/03001G-trans.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370126" y="5208530"/>
            <a:ext cx="552450" cy="74295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http://sozaidas.com/sozai/030000hitogata/03001G-trans.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372986" y="5208530"/>
            <a:ext cx="552450" cy="742950"/>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8" descr="http://sozaidas.com/sozai/030000hitogata/03001G-trans.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851702" y="5208530"/>
            <a:ext cx="552450" cy="742950"/>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正方形/長方形 28"/>
          <p:cNvSpPr/>
          <p:nvPr/>
        </p:nvSpPr>
        <p:spPr>
          <a:xfrm>
            <a:off x="5070698" y="5661247"/>
            <a:ext cx="1013470" cy="584775"/>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廊下</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円形吹き出し 6"/>
          <p:cNvSpPr/>
          <p:nvPr/>
        </p:nvSpPr>
        <p:spPr>
          <a:xfrm flipH="1">
            <a:off x="3260880" y="1466819"/>
            <a:ext cx="1086827" cy="493607"/>
          </a:xfrm>
          <a:prstGeom prst="wedgeEllipseCallout">
            <a:avLst>
              <a:gd name="adj1" fmla="val -24851"/>
              <a:gd name="adj2" fmla="val 9332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退避</a:t>
            </a:r>
            <a:endParaRPr kumimoji="1" lang="ja-JP" altLang="en-US" sz="16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ローチャート: 処理 10"/>
          <p:cNvSpPr/>
          <p:nvPr/>
        </p:nvSpPr>
        <p:spPr>
          <a:xfrm flipH="1">
            <a:off x="4919644" y="575039"/>
            <a:ext cx="45720" cy="988564"/>
          </a:xfrm>
          <a:prstGeom prst="flowChartProces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フローチャート: 処理 31"/>
          <p:cNvSpPr/>
          <p:nvPr/>
        </p:nvSpPr>
        <p:spPr>
          <a:xfrm flipH="1">
            <a:off x="4919646" y="5438413"/>
            <a:ext cx="45719" cy="1014923"/>
          </a:xfrm>
          <a:prstGeom prst="flowChartProces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フレーム 29"/>
          <p:cNvSpPr/>
          <p:nvPr/>
        </p:nvSpPr>
        <p:spPr>
          <a:xfrm>
            <a:off x="990369" y="858424"/>
            <a:ext cx="1943408" cy="1908959"/>
          </a:xfrm>
          <a:prstGeom prst="frame">
            <a:avLst>
              <a:gd name="adj1" fmla="val 4273"/>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直方体 30"/>
          <p:cNvSpPr/>
          <p:nvPr/>
        </p:nvSpPr>
        <p:spPr>
          <a:xfrm>
            <a:off x="10404152" y="5301208"/>
            <a:ext cx="1152625" cy="494821"/>
          </a:xfrm>
          <a:prstGeom prst="cub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嘔吐物処理キット</a:t>
            </a:r>
            <a:endParaRPr kumimoji="1" lang="ja-JP" altLang="en-US" sz="12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上リボン 33"/>
          <p:cNvSpPr/>
          <p:nvPr/>
        </p:nvSpPr>
        <p:spPr>
          <a:xfrm>
            <a:off x="3614654" y="2876524"/>
            <a:ext cx="1245377" cy="432048"/>
          </a:xfrm>
          <a:prstGeom prst="ribbon2">
            <a:avLst>
              <a:gd name="adj1" fmla="val 16667"/>
              <a:gd name="adj2" fmla="val 6562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換気</a:t>
            </a:r>
            <a:r>
              <a:rPr lang="en-US" altLang="ja-JP"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202" name="Picture 10" descr="http://sozaidas.com/sozai/030000hitogata/03001R-trans.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117105" y="1342545"/>
            <a:ext cx="552450" cy="742950"/>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上下矢印 34"/>
          <p:cNvSpPr/>
          <p:nvPr/>
        </p:nvSpPr>
        <p:spPr>
          <a:xfrm>
            <a:off x="611559" y="858424"/>
            <a:ext cx="234877" cy="1908959"/>
          </a:xfrm>
          <a:prstGeom prst="upDownArrow">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241804" y="2753994"/>
            <a:ext cx="1289695" cy="338554"/>
          </a:xfrm>
          <a:prstGeom prst="rect">
            <a:avLst/>
          </a:prstGeom>
        </p:spPr>
        <p:txBody>
          <a:bodyPr wrap="square">
            <a:spAutoFit/>
          </a:bodyPr>
          <a:lstStyle/>
          <a:p>
            <a:pPr>
              <a:defRPr/>
            </a:pPr>
            <a:r>
              <a:rPr lang="ja-JP" altLang="en-US"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２～３</a:t>
            </a:r>
            <a:r>
              <a:rPr lang="en-US" altLang="ja-JP"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角</a:t>
            </a:r>
            <a:endParaRPr lang="en-US" altLang="ja-JP"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www.autobacs.com/img/goods/C/4979969000801.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99827" y="4422707"/>
            <a:ext cx="1755317" cy="1755317"/>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正方形/長方形 32"/>
          <p:cNvSpPr/>
          <p:nvPr/>
        </p:nvSpPr>
        <p:spPr>
          <a:xfrm>
            <a:off x="4309736" y="832774"/>
            <a:ext cx="593690" cy="584775"/>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4302891" y="5661248"/>
            <a:ext cx="593690" cy="584775"/>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上リボン 35"/>
          <p:cNvSpPr/>
          <p:nvPr/>
        </p:nvSpPr>
        <p:spPr>
          <a:xfrm>
            <a:off x="3635896" y="3332246"/>
            <a:ext cx="1245377" cy="432048"/>
          </a:xfrm>
          <a:prstGeom prst="ribbon2">
            <a:avLst>
              <a:gd name="adj1" fmla="val 16667"/>
              <a:gd name="adj2" fmla="val 6562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見張り</a:t>
            </a:r>
            <a:endParaRPr kumimoji="1" lang="ja-JP" altLang="en-US" sz="1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979363" y="5661248"/>
            <a:ext cx="1013470" cy="584775"/>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537760" y="3557740"/>
            <a:ext cx="2779782" cy="953514"/>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a:t>
            </a:r>
            <a:endParaRPr kumimoji="1" lang="ja-JP" altLang="en-US" sz="32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左矢印吹き出し 4"/>
          <p:cNvSpPr/>
          <p:nvPr/>
        </p:nvSpPr>
        <p:spPr>
          <a:xfrm>
            <a:off x="2014143" y="4778175"/>
            <a:ext cx="1600511" cy="598046"/>
          </a:xfrm>
          <a:prstGeom prst="leftArrowCallout">
            <a:avLst>
              <a:gd name="adj1" fmla="val 25000"/>
              <a:gd name="adj2" fmla="val 28843"/>
              <a:gd name="adj3" fmla="val 24044"/>
              <a:gd name="adj4" fmla="val 8113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希釈ハイターを含ませた紙</a:t>
            </a:r>
            <a:endParaRPr kumimoji="1" lang="ja-JP" altLang="en-US" sz="1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969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5.27778E-6 1.48148E-6 C 0.00105 0.03101 0.00278 0.05995 0.00521 0.09074 C 0.00591 0.11435 0.00608 0.13842 0.00712 0.16226 C 0.00764 0.17384 0.02917 0.20069 0.00521 0.20509 C -0.06076 0.21736 -0.12812 0.20671 -0.19479 0.2074 C -0.20312 0.2081 -0.21163 0.20763 -0.21979 0.20972 C -0.22361 0.21064 -0.22656 0.21551 -0.23038 0.21689 C -0.23506 0.21875 -0.23992 0.21851 -0.24479 0.21921 C -0.2802 0.21782 -0.30867 0.21296 -0.34288 0.20972 C -0.35937 0.20439 -0.37777 0.20231 -0.39479 0.20023 C -0.41666 0.19444 -0.40659 0.19676 -0.42499 0.19305 C -0.43541 0.18865 -0.44444 0.19722 -0.44826 0.18125 C -0.446 0.16921 -0.44409 0.1574 -0.44114 0.1456 C -0.43558 0.06111 -0.43854 0.11481 -0.44114 -0.06181 C -0.44166 -0.09838 -0.44166 -0.14005 -0.44826 -0.17616 C -0.4519 -0.21968 -0.45347 -0.26343 -0.45729 -0.30695 C -0.45781 -0.32524 -0.4585 -0.34329 -0.45902 -0.36181 C -0.45972 -0.39098 -0.45989 -0.42037 -0.46076 -0.44977 C -0.46197 -0.49237 -0.46406 -0.53565 -0.46614 -0.57824 C -0.46701 -0.59607 -0.4717 -0.6132 -0.47326 -0.63079 C -0.47395 -0.63866 -0.47447 -0.64653 -0.47499 -0.6544 C -0.47569 -0.66713 -0.471 -0.68241 -0.4769 -0.6926 C -0.48124 -0.70024 -0.49114 -0.69422 -0.49826 -0.69491 C -0.51683 -0.70371 -0.53784 -0.70162 -0.55538 -0.69028 C -0.56058 -0.68334 -0.56562 -0.67917 -0.56979 -0.67107 C -0.57135 -0.66227 -0.57343 -0.65371 -0.57499 -0.64491 C -0.57742 -0.60371 -0.57187 -0.55787 -0.58229 -0.51875 C -0.58645 -0.48797 -0.58576 -0.50139 -0.58576 -0.47824 " pathEditMode="relative" ptsTypes="fffffffffffffffffffffffffffA">
                                      <p:cBhvr>
                                        <p:cTn id="11" dur="2000" fill="hold"/>
                                        <p:tgtEl>
                                          <p:spTgt spid="8200"/>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2.77778E-6 4.44444E-6 C 0.00225 -0.00903 0.0085 -0.01598 0.0125 -0.02408 C 0.01406 -0.02732 0.01528 -0.03519 0.01528 -0.03519 C 0.01475 -0.04514 0.01545 -0.0551 0.01389 -0.06482 C 0.01354 -0.06737 0.01076 -0.06806 0.00972 -0.07037 C 0.00798 -0.07431 0.00798 -0.07917 0.00694 -0.08334 C 0.00625 -0.09005 0.00399 -0.10417 0.00694 -0.11112 C 0.00798 -0.11343 0.01059 -0.11389 0.0125 -0.11482 C 0.01666 -0.1169 0.025 -0.12037 0.025 -0.12037 C 0.03524 -0.11968 0.04531 -0.11968 0.05555 -0.11852 C 0.06944 -0.11713 0.07882 -0.10255 0.09166 -0.09815 C 0.1026 -0.08843 0.11857 -0.09352 0.13055 -0.09445 C 0.14201 -0.09954 0.12396 -0.0919 0.14722 -0.09815 C 0.15677 -0.1007 0.16458 -0.10811 0.17361 -0.11112 C 0.175 -0.11227 0.17656 -0.1132 0.17778 -0.11482 C 0.17882 -0.11644 0.17916 -0.11899 0.18055 -0.12037 C 0.18177 -0.12153 0.18316 -0.1213 0.18472 -0.12223 C 0.19132 -0.12662 0.19722 -0.12848 0.20416 -0.13149 C 0.23698 -0.12778 0.2684 -0.11644 0.30139 -0.11297 C 0.33541 -0.10162 0.29479 -0.11459 0.39305 -0.10926 C 0.39844 -0.10903 0.40972 -0.10556 0.40972 -0.10556 C 0.41788 -0.10116 0.42847 -0.097 0.43611 -0.09075 C 0.46319 -0.06852 0.4408 -0.08403 0.45538 -0.07408 C 0.45642 -0.07223 0.45764 -0.07061 0.45833 -0.06852 C 0.45903 -0.06667 0.45903 -0.06459 0.45972 -0.06297 C 0.46771 -0.04375 0.46354 -0.0588 0.46666 -0.0463 C 0.46614 -0.03959 0.46666 -0.03241 0.4651 -0.02593 C 0.46441 -0.02176 0.46076 -0.01899 0.45972 -0.01482 C 0.45503 0.00416 0.4467 0.01921 0.44028 0.03703 C 0.4335 0.05509 0.42986 0.07314 0.42639 0.09259 C 0.42795 0.1199 0.43073 0.14097 0.44288 0.16296 C 0.44514 0.17407 0.44913 0.18148 0.45416 0.19074 C 0.4559 0.19976 0.45833 0.20555 0.4625 0.21296 C 0.46493 0.22268 0.46302 0.21689 0.46944 0.22963 C 0.47656 0.24375 0.46927 0.23402 0.47361 0.24444 C 0.47517 0.24838 0.47725 0.25185 0.47916 0.25555 C 0.48003 0.2574 0.48194 0.26111 0.48194 0.26111 C 0.48333 0.2699 0.48455 0.27546 0.48732 0.28333 C 0.4868 0.29699 0.4868 0.31041 0.48611 0.32407 C 0.48541 0.33472 0.4816 0.35486 0.47778 0.36481 C 0.47482 0.37245 0.471 0.37939 0.46805 0.38703 C 0.46649 0.39097 0.46701 0.39606 0.4651 0.4 C 0.46302 0.40509 0.45903 0.40925 0.45694 0.41481 C 0.45208 0.42777 0.44722 0.44213 0.44288 0.45555 C 0.4408 0.4625 0.43611 0.47592 0.43611 0.47592 C 0.43264 0.50393 0.42743 0.53425 0.4375 0.56111 C 0.4375 0.5618 0.43906 0.57731 0.44028 0.57963 C 0.4441 0.58842 0.45069 0.59467 0.45416 0.6037 C 0.46024 0.62037 0.45573 0.61666 0.46389 0.62037 C 0.46736 0.62939 0.47083 0.63935 0.47482 0.64814 C 0.47847 0.65532 0.4835 0.66088 0.48611 0.66828 C 0.49114 0.68356 0.49323 0.70115 0.49982 0.71481 C 0.50173 0.73912 0.50278 0.74629 0.50278 0.77407 L 0.48611 0.82407 " pathEditMode="relative" ptsTypes="ffffffffffffffffffffffffffffffffffffffffffffffffffffAA">
                                      <p:cBhvr>
                                        <p:cTn id="20" dur="2600" fill="hold"/>
                                        <p:tgtEl>
                                          <p:spTgt spid="820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5E-6 -3.7037E-6 C 0.03664 0.00811 0.02639 0.00394 0.08924 -0.00231 C 0.0974 -0.00972 0.1099 -0.01574 0.11962 -0.01898 C 0.13247 -0.03264 0.14636 -0.04143 0.16059 -0.05231 C 0.16546 -0.06504 0.17014 -0.07777 0.175 -0.09051 C 0.17622 -0.10463 0.17813 -0.11713 0.18039 -0.13102 C 0.18091 -0.14051 0.179 -0.15092 0.18212 -0.15949 C 0.18334 -0.16273 0.18681 -0.15602 0.18924 -0.15486 C 0.19202 -0.15347 0.19514 -0.15301 0.19809 -0.15231 C 0.21667 -0.14768 0.21841 -0.1493 0.24462 -0.14768 C 0.25278 -0.13935 0.25434 -0.13657 0.25712 -0.12384 C 0.25816 -0.11898 0.25938 -0.11435 0.26059 -0.10949 C 0.26112 -0.10717 0.2625 -0.10231 0.2625 -0.10231 C 0.27101 -0.0331 0.28907 0.05 0.25886 0.10949 C 0.26216 0.14098 0.26077 0.11829 0.25712 0.16875 C 0.25365 0.2176 0.24966 0.26598 0.24462 0.31436 C 0.24219 0.3382 0.24358 0.36667 0.23559 0.3882 C 0.23438 0.41389 0.23386 0.43727 0.22848 0.46181 C 0.22587 0.54306 0.22136 0.62454 0.24098 0.70232 C 0.2441 0.7419 0.25261 0.7794 0.2625 0.81667 C 0.26841 0.83889 0.26684 0.86528 0.27136 0.8882 C 0.28091 0.93635 0.27327 0.87778 0.28212 0.9426 C 0.28299 0.94908 0.28247 0.95579 0.28386 0.96181 C 0.2849 0.96621 0.28768 0.96968 0.28924 0.97385 C 0.29375 0.98611 0.29497 1.00139 0.29809 1.01436 C 0.29757 1.0176 0.29636 1.02385 0.29636 1.02385 L 0.2875 1.0382 " pathEditMode="relative" ptsTypes="fffffffffffffffffffffffffAA">
                                      <p:cBhvr>
                                        <p:cTn id="22" dur="3000" fill="hold"/>
                                        <p:tgtEl>
                                          <p:spTgt spid="819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83333E-6 2.96296E-6 C 0.0349 -0.00834 0.07136 0.00277 0.10539 -0.0095 C 0.11685 -0.01945 0.11042 -0.01528 0.13404 -0.01667 C 0.17032 -0.01875 0.20661 -0.01968 0.24289 -0.0213 C 0.26199 -0.022 0.30001 -0.02362 0.30001 -0.02362 C 0.31841 -0.022 0.33699 -0.02084 0.35539 -0.01899 C 0.36129 -0.01852 0.36806 -0.02061 0.37327 -0.01667 C 0.3757 -0.01482 0.37935 0.01018 0.38039 0.01435 C 0.39515 0.15532 0.39463 0.30023 0.37674 0.4405 C 0.3856 0.49305 0.37553 0.42338 0.37674 0.52152 C 0.37727 0.56226 0.38022 0.58518 0.38404 0.61921 C 0.3856 0.64699 0.38803 0.67476 0.39115 0.70254 C 0.3948 0.7787 0.3915 0.75046 0.39654 0.78819 C 0.39914 0.85879 0.40174 0.91921 0.40174 0.99305 L 0.38577 0.96435 " pathEditMode="relative" ptsTypes="fffffffffffffAA">
                                      <p:cBhvr>
                                        <p:cTn id="26" dur="2000" fill="hold"/>
                                        <p:tgtEl>
                                          <p:spTgt spid="15"/>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2.22222E-6 -1.85185E-6 C 0.02031 -0.01829 0.0533 -0.00648 0.07847 -0.00949 C 0.11233 -0.02431 0.14462 -0.04074 0.18038 -0.04537 C 0.21146 -0.05695 0.26754 -0.0412 0.30174 -0.0382 C 0.30313 -0.03032 0.30347 -0.02199 0.30538 -0.01435 C 0.30608 -0.01157 0.30799 -0.00972 0.30886 -0.00718 C 0.31285 0.00347 0.31493 0.01505 0.31788 0.02616 C 0.31667 0.07477 0.31702 0.13079 0.30538 0.17847 C 0.30209 0.20833 0.30104 0.23958 0.29636 0.26898 C 0.29705 0.29352 0.2974 0.31829 0.29827 0.34282 C 0.29861 0.35324 0.29965 0.36343 0.3 0.37384 C 0.30174 0.42176 0.30139 0.47106 0.31424 0.51667 C 0.31563 0.53912 0.31754 0.55255 0.32136 0.57384 C 0.32344 0.62917 0.31945 0.6713 0.33577 0.71898 C 0.34045 0.82338 0.34288 0.90324 0.34288 1.01435 " pathEditMode="relative" ptsTypes="ffffffffffffffA">
                                      <p:cBhvr>
                                        <p:cTn id="28" dur="2000" fill="hold"/>
                                        <p:tgtEl>
                                          <p:spTgt spid="19"/>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5E-6 -2.22222E-6 C 0.02675 -0.0007 0.05366 -0.00093 0.08039 -0.00232 C 0.08942 -0.00278 0.09411 -0.0125 0.10174 -0.01435 C 0.10939 -0.0162 0.1172 -0.01597 0.12501 -0.01667 C 0.13091 -0.01898 0.13751 -0.01945 0.14289 -0.02384 C 0.14966 -0.0294 0.15192 -0.03171 0.15886 -0.03565 C 0.16616 -0.03982 0.17241 -0.04282 0.17866 -0.05 C 0.18647 -0.05903 0.18195 -0.05509 0.18751 -0.06667 C 0.19307 -0.07824 0.19966 -0.08866 0.20539 -0.1 C 0.2073 -0.11042 0.20939 -0.12546 0.21251 -0.13565 C 0.21459 -0.14236 0.21807 -0.14815 0.21963 -0.15486 C 0.22136 -0.16204 0.22275 -0.1706 0.22675 -0.17616 C 0.23473 -0.18704 0.24289 -0.18843 0.25366 -0.19051 C 0.26355 -0.19491 0.27223 -0.20046 0.28213 -0.20486 C 0.31077 -0.20324 0.32466 -0.21412 0.33925 -0.1882 C 0.34254 -0.17153 0.34324 -0.15486 0.34636 -0.1382 C 0.34532 -0.08982 0.34359 -0.0412 0.34289 0.00718 C 0.34011 0.20116 0.35695 0.13588 0.33925 0.20231 C 0.32935 0.29745 0.33629 0.38194 0.33751 0.48565 C 0.33786 0.51991 0.33664 0.56782 0.34289 0.60231 C 0.34341 0.65069 0.34359 0.6993 0.34463 0.74768 C 0.34463 0.75023 0.34619 0.75208 0.34636 0.75463 C 0.35018 0.81968 0.34376 0.79097 0.35001 0.81667 C 0.35088 0.83102 0.35053 0.85069 0.35539 0.86435 L 0.34463 0.88333 " pathEditMode="relative" ptsTypes="fffffffffffffffffffffffAA">
                                      <p:cBhvr>
                                        <p:cTn id="30" dur="2000" fill="hold"/>
                                        <p:tgtEl>
                                          <p:spTgt spid="9"/>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6.11111E-6 -2.96296E-6 C 0.0026 0.03588 -0.00122 0.02755 0.02499 0.03079 C 0.04878 0.04167 0.06944 0.04538 0.09479 0.04769 C 0.10954 0.04375 0.12447 0.04051 0.1394 0.0382 C 0.16041 0.03079 0.16492 0.03056 0.19114 0.02871 C 0.22291 0.01945 0.19322 0.02084 0.2519 0.02385 C 0.26232 0.022 0.26892 0.0176 0.27864 0.01436 C 0.28315 0.00834 0.28888 0.00417 0.29288 -0.00254 C 0.29409 -0.00416 0.29374 -0.0074 0.29479 -0.00949 C 0.29617 -0.01226 0.29861 -0.01388 0.29999 -0.01666 C 0.30711 -0.03009 0.30937 -0.04212 0.31979 -0.05231 C 0.32222 -0.05856 0.32586 -0.06435 0.3269 -0.07129 C 0.32777 -0.07685 0.32847 -0.08495 0.33038 -0.0905 C 0.33263 -0.09699 0.33749 -0.10949 0.33749 -0.10949 C 0.34114 -0.1324 0.34236 -0.15601 0.34652 -0.17847 C 0.34687 -0.18657 0.34895 -0.22731 0.34999 -0.23796 C 0.35052 -0.24328 0.35225 -0.25277 0.35729 -0.25462 C 0.36423 -0.25717 0.37152 -0.25625 0.37864 -0.25717 C 0.40624 -0.2662 0.38802 -0.26203 0.43402 -0.25949 C 0.44183 -0.25162 0.446 -0.24837 0.44826 -0.23564 C 0.44774 -0.2118 0.44756 -0.18796 0.44652 -0.16412 C 0.44531 -0.13611 0.43611 -0.10972 0.43038 -0.08333 C 0.42795 -0.05601 0.42482 -0.02939 0.42152 -0.00254 C 0.41562 0.10255 0.42065 0.20741 0.42499 0.31204 C 0.42638 0.34491 0.42465 0.4 0.43229 0.4382 C 0.4335 0.51204 0.43367 0.58565 0.43576 0.6595 C 0.43645 0.6845 0.44114 0.70811 0.44114 0.73334 " pathEditMode="relative" ptsTypes="ffffffffffffffffffffffffffA">
                                      <p:cBhvr>
                                        <p:cTn id="32" dur="2000" fill="hold"/>
                                        <p:tgtEl>
                                          <p:spTgt spid="2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4.44444E-6 2.96296E-6 C 0.02448 -0.00232 0.04548 -0.01065 0.06961 -0.01412 C 0.07951 -0.01759 0.08784 -0.02408 0.09809 -0.02616 C 0.12482 -0.03148 0.16215 -0.03009 0.18385 -0.03079 C 0.19253 -0.03495 0.20156 -0.03495 0.21059 -0.03796 C 0.21996 -0.04097 0.22829 -0.04838 0.2375 -0.05232 C 0.24218 -0.06204 0.24479 -0.06042 0.25173 -0.06667 C 0.25625 -0.07593 0.25781 -0.08588 0.2625 -0.09514 C 0.26892 -0.15671 0.25121 -0.27801 0.27135 -0.3 C 0.28194 -0.31158 0.30798 -0.3088 0.31597 -0.30949 C 0.3401 -0.30787 0.3526 -0.30718 0.37309 -0.29745 C 0.3743 -0.29421 0.375 -0.29074 0.37673 -0.28796 C 0.37812 -0.28588 0.3809 -0.28565 0.38211 -0.28333 C 0.3835 -0.28056 0.38298 -0.27662 0.38385 -0.27361 C 0.38472 -0.27037 0.38628 -0.26736 0.3875 -0.26412 C 0.39114 -0.24375 0.39253 -0.22315 0.39461 -0.20232 C 0.39184 -0.16528 0.3901 -0.11945 0.3802 -0.08333 C 0.37899 -0.06898 0.37829 -0.05417 0.375 -0.04028 C 0.37361 -0.02338 0.37204 -0.00695 0.36961 0.00972 C 0.36857 0.02546 0.36666 0.0412 0.36597 0.05717 C 0.36284 0.13426 0.3684 0.10116 0.3625 0.13333 C 0.36163 0.15509 0.36128 0.21296 0.3552 0.23588 C 0.35017 0.31134 0.35642 0.21134 0.35173 0.38333 C 0.35138 0.3993 0.34375 0.43657 0.3427 0.44537 C 0.34218 0.45972 0.34236 0.47407 0.34097 0.48819 C 0.34062 0.49236 0.3375 0.49583 0.3375 0.5 C 0.33645 0.56342 0.33715 0.61597 0.35173 0.67384 C 0.35225 0.68264 0.35208 0.69143 0.35347 0.7 C 0.35399 0.70278 0.35659 0.7044 0.35711 0.70717 C 0.35972 0.72014 0.35816 0.72708 0.3625 0.73819 " pathEditMode="relative" ptsTypes="fffffffffffffffffffffffffffffA">
                                      <p:cBhvr>
                                        <p:cTn id="34" dur="2000" fill="hold"/>
                                        <p:tgtEl>
                                          <p:spTgt spid="17"/>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5.55556E-6 -3.33333E-6 C 0.03576 -0.0125 0.08072 -0.00856 0.11423 -0.00949 C 0.11874 -0.01828 0.13038 -0.0331 0.13038 -0.0331 C 0.13333 -0.0456 0.14045 -0.05833 0.14635 -0.06898 C 0.14687 -0.07222 0.14722 -0.07546 0.14808 -0.07847 C 0.14895 -0.08171 0.15104 -0.08449 0.15173 -0.08796 C 0.15364 -0.09722 0.15381 -0.10694 0.15538 -0.11643 C 0.15433 -0.17847 0.15538 -0.21041 0.14999 -0.2618 C 0.15173 -0.29791 0.14722 -0.30602 0.16961 -0.32129 C 0.19079 -0.31967 0.21111 -0.31713 0.23211 -0.31412 C 0.23819 -0.31018 0.24045 -0.30995 0.24461 -0.30231 C 0.24791 -0.29629 0.25347 -0.2831 0.25347 -0.2831 C 0.25416 -0.27916 0.25451 -0.27523 0.25538 -0.27129 C 0.25642 -0.26643 0.25798 -0.2618 0.25885 -0.25694 C 0.26041 -0.24745 0.26249 -0.22847 0.26249 -0.22847 C 0.26058 -0.17685 0.26024 -0.12477 0.25347 -0.07361 C 0.25572 0.0632 0.25399 0.09491 0.26249 0.19051 C 0.26406 0.25116 0.25503 0.35741 0.26961 0.40463 C 0.271 0.42176 0.2717 0.43843 0.27499 0.45486 C 0.28229 0.54422 0.27673 0.46922 0.27673 0.68102 " pathEditMode="relative" ptsTypes="fffffffffffffffffffA">
                                      <p:cBhvr>
                                        <p:cTn id="36" dur="2000" fill="hold"/>
                                        <p:tgtEl>
                                          <p:spTgt spid="21"/>
                                        </p:tgtEl>
                                        <p:attrNameLst>
                                          <p:attrName>ppt_x</p:attrName>
                                          <p:attrName>ppt_y</p:attrName>
                                        </p:attrNameLst>
                                      </p:cBhvr>
                                    </p:animMotion>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36"/>
                                        </p:tgtEl>
                                      </p:cBhvr>
                                    </p:animEffect>
                                    <p:set>
                                      <p:cBhvr>
                                        <p:cTn id="61" dur="1" fill="hold">
                                          <p:stCondLst>
                                            <p:cond delay="499"/>
                                          </p:stCondLst>
                                        </p:cTn>
                                        <p:tgtEl>
                                          <p:spTgt spid="3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7 -0.05804 C -0.00313 -0.04116 -0.00261 -0.01156 -0.01111 0.00046 C -0.01267 0.02034 -0.0132 0.04531 -0.01997 0.06335 C -0.03056 0.12023 -0.02465 0.08092 -0.02865 0.12416 C -0.02917 0.12878 -0.02917 0.13387 -0.03038 0.13826 C -0.03212 0.14474 -0.0375 0.15699 -0.0375 0.15699 C -0.03802 0.16323 -0.03889 0.16948 -0.03924 0.17572 C -0.04011 0.19445 -0.03958 0.21318 -0.04097 0.23167 C -0.04167 0.24046 -0.04479 0.24855 -0.04618 0.25734 C -0.04861 0.29364 -0.05243 0.3089 -0.07604 0.3274 C -0.08004 0.3304 -0.08594 0.3378 -0.09011 0.33919 C -0.10156 0.34289 -0.11337 0.34427 -0.12517 0.34612 C -0.13681 0.34797 -0.16024 0.35075 -0.16024 0.35075 C -0.19445 0.36254 -0.22639 0.37133 -0.26198 0.3741 C -0.27413 0.37988 -0.28802 0.38057 -0.3007 0.38358 C -0.31875 0.38797 -0.3349 0.39306 -0.3533 0.39514 C -0.36424 0.39792 -0.3757 0.39699 -0.38663 0.4 C -0.39045 0.40115 -0.39323 0.40555 -0.39705 0.40693 C -0.40208 0.40878 -0.40764 0.40855 -0.41285 0.40925 C -0.41684 0.40901 -0.46007 0.41225 -0.47257 0.4 C -0.47517 0.39745 -0.47448 0.3919 -0.47604 0.3882 C -0.47847 0.38219 -0.48177 0.37711 -0.4849 0.37179 C -0.49306 0.35722 -0.50174 0.34705 -0.51111 0.33456 C -0.51563 0.31029 -0.5132 0.32208 -0.51823 0.29942 C -0.51945 0.22081 -0.51962 0.14196 -0.5217 0.06335 C -0.5224 0.04115 -0.52326 0.04531 -0.53576 0.04254 C -0.53802 0.04092 -0.54011 0.03768 -0.54271 0.03768 C -0.54861 0.03768 -0.55434 0.04162 -0.56024 0.04254 C -0.57014 0.04393 -0.58021 0.04416 -0.59011 0.04485 C -0.61615 0.0393 -0.63924 0.03098 -0.66372 0.01896 C -0.67049 -0.0081 -0.66424 -0.03931 -0.66198 -0.06729 C -0.66094 -0.12601 -0.65851 -0.1859 -0.65851 -0.24486 " pathEditMode="relative" ptsTypes="fffffffffffffffffffffffffffffffA">
                                      <p:cBhvr>
                                        <p:cTn id="65" dur="2000" fill="hold"/>
                                        <p:tgtEl>
                                          <p:spTgt spid="26"/>
                                        </p:tgtEl>
                                        <p:attrNameLst>
                                          <p:attrName>ppt_x</p:attrName>
                                          <p:attrName>ppt_y</p:attrName>
                                        </p:attrNameLst>
                                      </p:cBhvr>
                                    </p:animMotion>
                                  </p:childTnLst>
                                </p:cTn>
                              </p:par>
                              <p:par>
                                <p:cTn id="66" presetID="0" presetClass="path" presetSubtype="0" accel="50000" decel="50000" fill="hold" nodeType="withEffect">
                                  <p:stCondLst>
                                    <p:cond delay="0"/>
                                  </p:stCondLst>
                                  <p:childTnLst>
                                    <p:animMotion origin="layout" path="M -0.00139 -0.06574 C 0.00295 -0.00486 0.00452 0.05602 -0.00312 0.11643 C -0.00173 0.14745 -0.00069 0.17731 0.00382 0.20764 C 0.0033 0.22407 0.00348 0.24051 0.00209 0.25694 C 0.0007 0.27361 -0.02083 0.28194 -0.03125 0.28264 C -0.06927 0.28449 -0.10729 0.28565 -0.14531 0.28727 C -0.23211 0.28472 -0.31788 0.2787 -0.40486 0.27546 C -0.45607 0.2706 -0.49705 0.26759 -0.55225 0.2662 C -0.56632 0.26389 -0.5802 0.26111 -0.59444 0.25926 C -0.58507 0.23495 -0.58767 0.20578 -0.59253 0.17963 C -0.5934 0.16713 -0.59618 0.15463 -0.59618 0.14213 C -0.59618 0.09838 -0.59479 0.07315 -0.58906 0.03495 C -0.59027 0.03333 -0.5908 0.03009 -0.59253 0.03009 C -0.60243 0.03009 -0.61007 0.03796 -0.61892 0.0419 C -0.62343 0.04398 -0.63298 0.04653 -0.63298 0.04676 C -0.65 0.04583 -0.66718 0.04884 -0.68385 0.04421 C -0.68802 0.04305 -0.6908 0.03009 -0.6908 0.03032 C -0.69132 -0.01273 -0.69253 -0.05556 -0.69253 -0.09838 C -0.69253 -0.10093 -0.69097 -0.10301 -0.6908 -0.10556 C -0.68732 -0.18148 -0.69895 -0.15556 -0.68559 -0.18241 C -0.68298 -0.20625 -0.68038 -0.2206 -0.68038 -0.2456 " pathEditMode="relative" rAng="0" ptsTypes="AAAAAAAAAAAAAAAAAAAAA">
                                      <p:cBhvr>
                                        <p:cTn id="67" dur="2000" fill="hold"/>
                                        <p:tgtEl>
                                          <p:spTgt spid="25"/>
                                        </p:tgtEl>
                                        <p:attrNameLst>
                                          <p:attrName>ppt_x</p:attrName>
                                          <p:attrName>ppt_y</p:attrName>
                                        </p:attrNameLst>
                                      </p:cBhvr>
                                      <p:rCtr x="-34306" y="8657"/>
                                    </p:animMotion>
                                  </p:childTnLst>
                                </p:cTn>
                              </p:par>
                              <p:par>
                                <p:cTn id="68" presetID="0" presetClass="path" presetSubtype="0" accel="50000" decel="50000" fill="hold" grpId="0" nodeType="withEffect">
                                  <p:stCondLst>
                                    <p:cond delay="0"/>
                                  </p:stCondLst>
                                  <p:childTnLst>
                                    <p:animMotion origin="layout" path="M 0.03472 -0.00209 C 0.02621 0.02199 0.0243 0.03055 0.02205 0.05602 C 0.02153 0.08379 0.02031 0.1118 0.02031 0.13935 C 0.02031 0.17222 0.02205 0.20509 0.02205 0.23796 C 0.02205 0.29629 0.00295 0.2787 -0.0382 0.28333 C -0.05764 0.29028 -0.03837 0.28426 -0.08073 0.28842 C -0.09323 0.28958 -0.10521 0.29722 -0.11788 0.29838 C -0.1474 0.30116 -0.17691 0.30023 -0.2066 0.30092 C -0.26667 0.32245 -0.30677 0.30625 -0.38195 0.30347 C -0.4184 0.2875 -0.45417 0.28078 -0.49184 0.27569 C -0.54271 0.27778 -0.56563 0.28032 -0.61597 0.27824 C -0.60122 0.27106 -0.60955 0.24259 -0.6125 0.225 C -0.61372 0.20648 -0.61545 0.18958 -0.61945 0.17222 C -0.62274 0.13796 -0.62309 0.10254 -0.62847 0.06875 C -0.63038 0.05578 -0.63143 0.03541 -0.64063 0.03078 C -0.65313 0.03657 -0.66649 0.04699 -0.67986 0.04861 C -0.69288 0.05 -0.70573 0.05023 -0.71875 0.05092 C -0.72292 0.0493 -0.7283 0.05023 -0.73125 0.04606 C -0.73299 0.04352 -0.73021 0.03912 -0.72952 0.03588 C -0.72778 0.02639 -0.72778 0.02662 -0.7257 0.01805 C -0.72396 -0.00463 -0.72309 -0.02755 -0.72761 -0.05 C -0.72952 -0.05949 -0.73403 -0.06806 -0.73472 -0.07801 C -0.73542 -0.09213 -0.73472 -0.10625 -0.73472 -0.12037 " pathEditMode="relative" rAng="0" ptsTypes="AAAAAAAAAAAAAAAAAAAAAAA">
                                      <p:cBhvr>
                                        <p:cTn id="69" dur="2000" fill="hold"/>
                                        <p:tgtEl>
                                          <p:spTgt spid="31"/>
                                        </p:tgtEl>
                                        <p:attrNameLst>
                                          <p:attrName>ppt_x</p:attrName>
                                          <p:attrName>ppt_y</p:attrName>
                                        </p:attrNameLst>
                                      </p:cBhvr>
                                      <p:rCtr x="-38490" y="9769"/>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1"/>
                                        </p:tgtEl>
                                      </p:cBhvr>
                                    </p:animEffect>
                                    <p:set>
                                      <p:cBhvr>
                                        <p:cTn id="90" dur="1" fill="hold">
                                          <p:stCondLst>
                                            <p:cond delay="499"/>
                                          </p:stCondLst>
                                        </p:cTn>
                                        <p:tgtEl>
                                          <p:spTgt spid="4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26"/>
                                        </p:tgtEl>
                                        <p:attrNameLst>
                                          <p:attrName>style.visibility</p:attrName>
                                        </p:attrNameLst>
                                      </p:cBhvr>
                                      <p:to>
                                        <p:strVal val="visible"/>
                                      </p:to>
                                    </p:set>
                                    <p:animEffect transition="in" filter="fade">
                                      <p:cBhvr>
                                        <p:cTn id="100" dur="500"/>
                                        <p:tgtEl>
                                          <p:spTgt spid="102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500"/>
                                        <p:tgtEl>
                                          <p:spTgt spid="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30" grpId="0" animBg="1"/>
      <p:bldP spid="31" grpId="0" animBg="1"/>
      <p:bldP spid="34" grpId="0" animBg="1"/>
      <p:bldP spid="34" grpId="1" animBg="1"/>
      <p:bldP spid="35" grpId="0" animBg="1"/>
      <p:bldP spid="35" grpId="1" animBg="1"/>
      <p:bldP spid="41" grpId="0"/>
      <p:bldP spid="41" grpId="1"/>
      <p:bldP spid="33" grpId="0"/>
      <p:bldP spid="38" grpId="0"/>
      <p:bldP spid="36" grpId="0" animBg="1"/>
      <p:bldP spid="36" grpId="1" animBg="1"/>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99592" y="260648"/>
            <a:ext cx="7848872" cy="6370975"/>
          </a:xfrm>
          <a:prstGeom prst="rect">
            <a:avLst/>
          </a:prstGeom>
        </p:spPr>
        <p:txBody>
          <a:bodyPr wrap="square">
            <a:spAutoFit/>
          </a:bodyPr>
          <a:lstStyle/>
          <a:p>
            <a:pPr algn="ctr">
              <a:lnSpc>
                <a:spcPct val="150000"/>
              </a:lnSpc>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給食調理室において</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定期及び日常の衛生検査の点検票</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第４票の２３</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器具や容器は６０</a:t>
            </a: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以上の置台の上に置いて</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いるか。</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さには、意味があり、汚染された可能</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性</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のある</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跳ね返りの水滴が、かからないよう</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している。</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endParaRPr lang="en-US" altLang="ja-JP"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食缶等は必ず置台の上にのせることが重要です。</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下矢印 1"/>
          <p:cNvSpPr/>
          <p:nvPr/>
        </p:nvSpPr>
        <p:spPr>
          <a:xfrm>
            <a:off x="3959932" y="3158103"/>
            <a:ext cx="864096" cy="57606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下矢印 3"/>
          <p:cNvSpPr/>
          <p:nvPr/>
        </p:nvSpPr>
        <p:spPr>
          <a:xfrm>
            <a:off x="3960218" y="5301208"/>
            <a:ext cx="864096" cy="57606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500"/>
                                        <p:tgtEl>
                                          <p:spTgt spid="6">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animEffect transition="in" filter="fade">
                                      <p:cBhvr>
                                        <p:cTn id="15" dur="500"/>
                                        <p:tgtEl>
                                          <p:spTgt spid="6">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8" end="8"/>
                                            </p:txEl>
                                          </p:spTgt>
                                        </p:tgtEl>
                                        <p:attrNameLst>
                                          <p:attrName>style.visibility</p:attrName>
                                        </p:attrNameLst>
                                      </p:cBhvr>
                                      <p:to>
                                        <p:strVal val="visible"/>
                                      </p:to>
                                    </p:set>
                                    <p:animEffect transition="in" filter="fade">
                                      <p:cBhvr>
                                        <p:cTn id="18" dur="500"/>
                                        <p:tgtEl>
                                          <p:spTgt spid="6">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972011"/>
            <a:ext cx="7992888" cy="4401205"/>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おう吐物処理の基本的な考え方</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一般的におう吐物は</a:t>
            </a:r>
            <a:r>
              <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汚い</a:t>
            </a:r>
            <a:r>
              <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という認識ですが、いかなる環境でも、</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まず、</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危険な物</a:t>
            </a:r>
            <a:r>
              <a:rPr lang="en-US" altLang="ja-JP"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として取り扱うことが不可欠です。</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068513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467544" y="908720"/>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②おう吐物・糞便に大量のﾉﾛｳｲﾙｽが存在</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●症状回復後もウイルスの排泄が、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１～３週間</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以上続く。</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●発病中の患者糞便中にはウイルスが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g</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中１億個以上、乳幼児では１００</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億個以上いる場合がある。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30134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3528" y="453326"/>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①窓を開け、十分な換気を行う。</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理由</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：床等に落ちた際に一部が霧状になり、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ウイルスを含んだおう吐物</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は一</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定時</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間浮遊する。</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89200" y="4365104"/>
            <a:ext cx="2827096"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正方形/長方形 1"/>
          <p:cNvSpPr/>
          <p:nvPr/>
        </p:nvSpPr>
        <p:spPr>
          <a:xfrm>
            <a:off x="736923" y="3117622"/>
            <a:ext cx="7651501" cy="1077218"/>
          </a:xfrm>
          <a:prstGeom prst="rect">
            <a:avLst/>
          </a:prstGeom>
        </p:spPr>
        <p:txBody>
          <a:bodyPr wrap="square">
            <a:spAutoFit/>
          </a:bodyPr>
          <a:lstStyle/>
          <a:p>
            <a:pPr lvl="0">
              <a:defRPr/>
            </a:pP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の教室内</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でおう吐</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した場合は</a:t>
            </a:r>
            <a:endParaRPr lang="en-US" altLang="ja-JP"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廊下側</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の窓</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は開けない</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37544242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8942" y="511733"/>
            <a:ext cx="7884367" cy="5016758"/>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②使い捨てマスク、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手袋（二重）、</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白衣、</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靴カバーをつける。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一式１回当り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７４０円</a:t>
            </a:r>
            <a:endParaRPr lang="en-US" altLang="ja-JP"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srcRect/>
          <a:stretch>
            <a:fillRect/>
          </a:stretch>
        </p:blipFill>
        <p:spPr bwMode="auto">
          <a:xfrm>
            <a:off x="4619872" y="1026555"/>
            <a:ext cx="4008711" cy="5344949"/>
          </a:xfrm>
          <a:prstGeom prst="rect">
            <a:avLst/>
          </a:prstGeom>
          <a:ln>
            <a:noFill/>
          </a:ln>
          <a:effectLst>
            <a:outerShdw blurRad="292100" dist="139700" dir="2700000" algn="tl" rotWithShape="0">
              <a:srgbClr val="333333">
                <a:alpha val="65000"/>
              </a:srgbClr>
            </a:outerShdw>
          </a:effectLst>
        </p:spPr>
      </p:pic>
      <p:sp>
        <p:nvSpPr>
          <p:cNvPr id="7" name="円/楕円 6"/>
          <p:cNvSpPr/>
          <p:nvPr/>
        </p:nvSpPr>
        <p:spPr>
          <a:xfrm>
            <a:off x="6370946" y="1178547"/>
            <a:ext cx="576064" cy="3411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381599" y="1604298"/>
            <a:ext cx="599456" cy="43204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円/楕円 9"/>
          <p:cNvSpPr/>
          <p:nvPr/>
        </p:nvSpPr>
        <p:spPr>
          <a:xfrm>
            <a:off x="5135996" y="1822946"/>
            <a:ext cx="576064" cy="6480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6102895" y="2436090"/>
            <a:ext cx="1156864" cy="248427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5945135" y="5483401"/>
            <a:ext cx="648072" cy="5599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7681980" y="1826439"/>
            <a:ext cx="576064" cy="68754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右矢印吹き出し 13"/>
          <p:cNvSpPr/>
          <p:nvPr/>
        </p:nvSpPr>
        <p:spPr>
          <a:xfrm rot="21447793">
            <a:off x="3986889" y="1882177"/>
            <a:ext cx="1059969" cy="576064"/>
          </a:xfrm>
          <a:prstGeom prst="rightArrow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二枚重ね</a:t>
            </a:r>
            <a:endPar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左矢印吹き出し 15"/>
          <p:cNvSpPr/>
          <p:nvPr/>
        </p:nvSpPr>
        <p:spPr>
          <a:xfrm>
            <a:off x="7903535" y="2359423"/>
            <a:ext cx="1200837" cy="576064"/>
          </a:xfrm>
          <a:prstGeom prst="leftArrow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二枚重ね</a:t>
            </a:r>
          </a:p>
        </p:txBody>
      </p:sp>
      <p:sp>
        <p:nvSpPr>
          <p:cNvPr id="15" name="円/楕円 14"/>
          <p:cNvSpPr/>
          <p:nvPr/>
        </p:nvSpPr>
        <p:spPr>
          <a:xfrm>
            <a:off x="6755186" y="5452567"/>
            <a:ext cx="648072" cy="5599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749584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西前多香哉\Desktop\1355913841393.jpg"/>
          <p:cNvPicPr>
            <a:picLocks noChangeAspect="1" noChangeArrowheads="1"/>
          </p:cNvPicPr>
          <p:nvPr/>
        </p:nvPicPr>
        <p:blipFill>
          <a:blip r:embed="rId3" cstate="print"/>
          <a:srcRect/>
          <a:stretch>
            <a:fillRect/>
          </a:stretch>
        </p:blipFill>
        <p:spPr bwMode="auto">
          <a:xfrm rot="5400000">
            <a:off x="3227851" y="1604798"/>
            <a:ext cx="5568619" cy="4176464"/>
          </a:xfrm>
          <a:prstGeom prst="rect">
            <a:avLst/>
          </a:prstGeom>
          <a:noFill/>
        </p:spPr>
      </p:pic>
      <p:sp>
        <p:nvSpPr>
          <p:cNvPr id="5" name="正方形/長方形 4"/>
          <p:cNvSpPr/>
          <p:nvPr/>
        </p:nvSpPr>
        <p:spPr>
          <a:xfrm>
            <a:off x="72008" y="4295998"/>
            <a:ext cx="4572000" cy="1077218"/>
          </a:xfrm>
          <a:prstGeom prst="rect">
            <a:avLst/>
          </a:prstGeom>
        </p:spPr>
        <p:txBody>
          <a:bodyPr>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一式１回当り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８２４円</a:t>
            </a:r>
            <a:endParaRPr lang="ja-JP" altLang="en-US" sz="32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323528" y="1412776"/>
            <a:ext cx="4572000" cy="584775"/>
          </a:xfrm>
          <a:prstGeom prst="rect">
            <a:avLst/>
          </a:prstGeom>
        </p:spPr>
        <p:txBody>
          <a:bodyPr>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ツナギ仕様</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1006857"/>
            <a:ext cx="8820472" cy="2062103"/>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③ビニール袋は２枚、</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予め口を開けておく。</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3635896" y="2709100"/>
            <a:ext cx="5184576" cy="3888432"/>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3923928" y="5418439"/>
            <a:ext cx="4608512" cy="523220"/>
          </a:xfrm>
          <a:prstGeom prst="rect">
            <a:avLst/>
          </a:prstGeom>
        </p:spPr>
        <p:txBody>
          <a:bodyPr wrap="square">
            <a:spAutoFit/>
          </a:bodyPr>
          <a:lstStyle/>
          <a:p>
            <a:pPr>
              <a:defRPr/>
            </a:pPr>
            <a:r>
              <a:rPr lang="ja-JP" altLang="en-US" sz="2800" b="1"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　　二次回収袋　</a:t>
            </a:r>
            <a:endParaRPr lang="ja-JP" altLang="en-US" sz="2800" b="1"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34915598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681658"/>
            <a:ext cx="8820472" cy="1569660"/>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④嘔吐物を新聞紙で広め</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２～３</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に覆い</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次亜塩素酸ナトリウムをたっぷり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かけ、</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１０分間</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放置する。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srcRect/>
          <a:stretch>
            <a:fillRect/>
          </a:stretch>
        </p:blipFill>
        <p:spPr bwMode="auto">
          <a:xfrm>
            <a:off x="3347864" y="2492896"/>
            <a:ext cx="5112568" cy="3834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79063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404664"/>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⑤新聞紙を</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外側から内側</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に向けて、静か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に拭き取りながら小さくし、一次回収</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袋に入れる。</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膝は着かない</a:t>
            </a:r>
            <a:endPar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：目に見えるおう吐物は必ず拭き取る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こと。</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西前多香哉\Desktop\おう吐物処理写真\20121219_193334.jpg"/>
          <p:cNvPicPr>
            <a:picLocks noChangeAspect="1" noChangeArrowheads="1"/>
          </p:cNvPicPr>
          <p:nvPr/>
        </p:nvPicPr>
        <p:blipFill>
          <a:blip r:embed="rId3" cstate="print"/>
          <a:srcRect/>
          <a:stretch>
            <a:fillRect/>
          </a:stretch>
        </p:blipFill>
        <p:spPr bwMode="auto">
          <a:xfrm>
            <a:off x="4139952" y="3103225"/>
            <a:ext cx="4658836" cy="3494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068800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548680"/>
            <a:ext cx="8820472" cy="1569660"/>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⑥二重にした外側の手袋を一次回収袋に入れる。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：この手袋の汚染度は高い！</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3"/>
          <p:cNvPicPr>
            <a:picLocks noChangeAspect="1" noChangeArrowheads="1"/>
          </p:cNvPicPr>
          <p:nvPr/>
        </p:nvPicPr>
        <p:blipFill>
          <a:blip r:embed="rId3" cstate="print"/>
          <a:srcRect/>
          <a:stretch>
            <a:fillRect/>
          </a:stretch>
        </p:blipFill>
        <p:spPr bwMode="auto">
          <a:xfrm>
            <a:off x="3059832" y="1983020"/>
            <a:ext cx="5715670" cy="4286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489049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339035"/>
            <a:ext cx="9144000" cy="646331"/>
          </a:xfrm>
          <a:prstGeom prst="rect">
            <a:avLst/>
          </a:prstGeom>
        </p:spPr>
        <p:txBody>
          <a:bodyPr wrap="square">
            <a:spAutoFit/>
          </a:bodyPr>
          <a:lstStyle/>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処理に関して良い例・悪い例</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西前多香哉\Desktop\おう吐物処理写真\20121219_193334.jpg"/>
          <p:cNvPicPr>
            <a:picLocks noChangeAspect="1" noChangeArrowheads="1"/>
          </p:cNvPicPr>
          <p:nvPr/>
        </p:nvPicPr>
        <p:blipFill>
          <a:blip r:embed="rId3" cstate="print"/>
          <a:srcRect/>
          <a:stretch>
            <a:fillRect/>
          </a:stretch>
        </p:blipFill>
        <p:spPr bwMode="auto">
          <a:xfrm>
            <a:off x="1331640" y="4149080"/>
            <a:ext cx="2880320" cy="2160240"/>
          </a:xfrm>
          <a:prstGeom prst="rect">
            <a:avLst/>
          </a:prstGeom>
          <a:noFill/>
        </p:spPr>
      </p:pic>
      <p:pic>
        <p:nvPicPr>
          <p:cNvPr id="2053" name="Picture 5" descr="C:\Users\西前多香哉\Desktop\おう吐物処理写真\20121219_193441.jpg"/>
          <p:cNvPicPr>
            <a:picLocks noChangeAspect="1" noChangeArrowheads="1"/>
          </p:cNvPicPr>
          <p:nvPr/>
        </p:nvPicPr>
        <p:blipFill>
          <a:blip r:embed="rId4" cstate="print"/>
          <a:srcRect/>
          <a:stretch>
            <a:fillRect/>
          </a:stretch>
        </p:blipFill>
        <p:spPr bwMode="auto">
          <a:xfrm>
            <a:off x="4932040" y="4149080"/>
            <a:ext cx="2880320" cy="2160240"/>
          </a:xfrm>
          <a:prstGeom prst="rect">
            <a:avLst/>
          </a:prstGeom>
          <a:noFill/>
        </p:spPr>
      </p:pic>
      <p:pic>
        <p:nvPicPr>
          <p:cNvPr id="2054" name="Picture 6" descr="C:\Users\西前多香哉\Desktop\おう吐物処理写真\20121219_193120.jpg"/>
          <p:cNvPicPr>
            <a:picLocks noChangeAspect="1" noChangeArrowheads="1"/>
          </p:cNvPicPr>
          <p:nvPr/>
        </p:nvPicPr>
        <p:blipFill>
          <a:blip r:embed="rId5" cstate="print"/>
          <a:srcRect/>
          <a:stretch>
            <a:fillRect/>
          </a:stretch>
        </p:blipFill>
        <p:spPr bwMode="auto">
          <a:xfrm>
            <a:off x="1331640" y="1268760"/>
            <a:ext cx="2880320" cy="2160240"/>
          </a:xfrm>
          <a:prstGeom prst="rect">
            <a:avLst/>
          </a:prstGeom>
          <a:noFill/>
        </p:spPr>
      </p:pic>
      <p:pic>
        <p:nvPicPr>
          <p:cNvPr id="2055" name="Picture 7" descr="C:\Users\西前多香哉\Desktop\おう吐物処理写真\20121219_193245.jpg"/>
          <p:cNvPicPr>
            <a:picLocks noChangeAspect="1" noChangeArrowheads="1"/>
          </p:cNvPicPr>
          <p:nvPr/>
        </p:nvPicPr>
        <p:blipFill>
          <a:blip r:embed="rId6" cstate="print"/>
          <a:srcRect/>
          <a:stretch>
            <a:fillRect/>
          </a:stretch>
        </p:blipFill>
        <p:spPr bwMode="auto">
          <a:xfrm>
            <a:off x="4932040" y="1268760"/>
            <a:ext cx="2880321" cy="2160240"/>
          </a:xfrm>
          <a:prstGeom prst="rect">
            <a:avLst/>
          </a:prstGeom>
          <a:noFill/>
        </p:spPr>
      </p:pic>
      <p:sp>
        <p:nvSpPr>
          <p:cNvPr id="16" name="正方形/長方形 15"/>
          <p:cNvSpPr/>
          <p:nvPr/>
        </p:nvSpPr>
        <p:spPr>
          <a:xfrm>
            <a:off x="251520" y="3458326"/>
            <a:ext cx="9144000" cy="400110"/>
          </a:xfrm>
          <a:prstGeom prst="rect">
            <a:avLst/>
          </a:prstGeom>
        </p:spPr>
        <p:txBody>
          <a:bodyPr wrap="square">
            <a:spAutoFit/>
          </a:bodyPr>
          <a:lstStyle/>
          <a:p>
            <a:pPr>
              <a:defRPr/>
            </a:pP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良い例　　　　　　</a:t>
            </a:r>
            <a:r>
              <a:rPr lang="ja-JP" altLang="en-US"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悪い例</a:t>
            </a:r>
            <a:endParaRPr lang="en-US" altLang="ja-JP"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60040" y="6399909"/>
            <a:ext cx="9144000" cy="400110"/>
          </a:xfrm>
          <a:prstGeom prst="rect">
            <a:avLst/>
          </a:prstGeom>
        </p:spPr>
        <p:txBody>
          <a:bodyPr wrap="square">
            <a:spAutoFit/>
          </a:bodyPr>
          <a:lstStyle/>
          <a:p>
            <a:pPr>
              <a:defRPr/>
            </a:pP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良い例　　　　　　　       　 悪い例</a:t>
            </a:r>
            <a:endParaRPr lang="en-US" altLang="ja-JP"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6754314" y="1895901"/>
            <a:ext cx="792088" cy="1938992"/>
          </a:xfrm>
          <a:prstGeom prst="rect">
            <a:avLst/>
          </a:prstGeom>
        </p:spPr>
        <p:txBody>
          <a:bodyPr wrap="square">
            <a:spAutoFit/>
          </a:bodyPr>
          <a:lstStyle/>
          <a:p>
            <a:pPr algn="ctr">
              <a:defRPr/>
            </a:pPr>
            <a:r>
              <a:rPr lang="en-US" altLang="ja-JP" sz="120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189918" y="2127372"/>
            <a:ext cx="792088" cy="1569660"/>
          </a:xfrm>
          <a:prstGeom prst="rect">
            <a:avLst/>
          </a:prstGeom>
        </p:spPr>
        <p:txBody>
          <a:bodyPr wrap="square">
            <a:spAutoFit/>
          </a:bodyPr>
          <a:lstStyle/>
          <a:p>
            <a:pPr algn="ctr">
              <a:defRPr/>
            </a:pPr>
            <a:r>
              <a:rPr lang="ja-JP" altLang="en-US" sz="9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3189918" y="5017996"/>
            <a:ext cx="792088" cy="1569660"/>
          </a:xfrm>
          <a:prstGeom prst="rect">
            <a:avLst/>
          </a:prstGeom>
        </p:spPr>
        <p:txBody>
          <a:bodyPr wrap="square">
            <a:spAutoFit/>
          </a:bodyPr>
          <a:lstStyle/>
          <a:p>
            <a:pPr algn="ctr">
              <a:defRPr/>
            </a:pPr>
            <a:r>
              <a:rPr lang="ja-JP" altLang="en-US" sz="9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6811884" y="4725144"/>
            <a:ext cx="792088" cy="1938992"/>
          </a:xfrm>
          <a:prstGeom prst="rect">
            <a:avLst/>
          </a:prstGeom>
        </p:spPr>
        <p:txBody>
          <a:bodyPr wrap="square">
            <a:spAutoFit/>
          </a:bodyPr>
          <a:lstStyle/>
          <a:p>
            <a:pPr algn="ctr">
              <a:defRPr/>
            </a:pPr>
            <a:r>
              <a:rPr lang="en-US" altLang="ja-JP" sz="120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4890498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512088"/>
            <a:ext cx="8820472" cy="1077218"/>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⑦一次回収袋の中に</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亜塩素酸ナトリ</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ウムを適量入れ、空気を抜きながら口を結ぶ。</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2"/>
          <p:cNvPicPr>
            <a:picLocks noChangeAspect="1" noChangeArrowheads="1"/>
          </p:cNvPicPr>
          <p:nvPr/>
        </p:nvPicPr>
        <p:blipFill>
          <a:blip r:embed="rId3" cstate="print"/>
          <a:srcRect/>
          <a:stretch>
            <a:fillRect/>
          </a:stretch>
        </p:blipFill>
        <p:spPr bwMode="auto">
          <a:xfrm>
            <a:off x="539552" y="1916832"/>
            <a:ext cx="3677345" cy="2758008"/>
          </a:xfrm>
          <a:prstGeom prst="rect">
            <a:avLst/>
          </a:prstGeom>
          <a:ln>
            <a:noFill/>
          </a:ln>
          <a:effectLst>
            <a:outerShdw blurRad="292100" dist="139700" dir="2700000" algn="tl" rotWithShape="0">
              <a:srgbClr val="333333">
                <a:alpha val="65000"/>
              </a:srgbClr>
            </a:outerShdw>
          </a:effectLst>
        </p:spPr>
      </p:pic>
      <p:pic>
        <p:nvPicPr>
          <p:cNvPr id="4100" name="Picture 4"/>
          <p:cNvPicPr>
            <a:picLocks noChangeAspect="1" noChangeArrowheads="1"/>
          </p:cNvPicPr>
          <p:nvPr/>
        </p:nvPicPr>
        <p:blipFill>
          <a:blip r:embed="rId4" cstate="print"/>
          <a:srcRect/>
          <a:stretch>
            <a:fillRect/>
          </a:stretch>
        </p:blipFill>
        <p:spPr bwMode="auto">
          <a:xfrm>
            <a:off x="5096309" y="3819001"/>
            <a:ext cx="3677343" cy="2758008"/>
          </a:xfrm>
          <a:prstGeom prst="rect">
            <a:avLst/>
          </a:prstGeom>
          <a:ln>
            <a:noFill/>
          </a:ln>
          <a:effectLst>
            <a:outerShdw blurRad="292100" dist="139700" dir="2700000" algn="tl" rotWithShape="0">
              <a:srgbClr val="333333">
                <a:alpha val="65000"/>
              </a:srgbClr>
            </a:outerShdw>
          </a:effectLst>
        </p:spPr>
      </p:pic>
      <p:sp>
        <p:nvSpPr>
          <p:cNvPr id="7" name="屈折矢印 6"/>
          <p:cNvSpPr/>
          <p:nvPr/>
        </p:nvSpPr>
        <p:spPr>
          <a:xfrm rot="5400000">
            <a:off x="3185673" y="4130905"/>
            <a:ext cx="968552" cy="2380165"/>
          </a:xfrm>
          <a:prstGeom prst="bentUpArrow">
            <a:avLst>
              <a:gd name="adj1" fmla="val 34305"/>
              <a:gd name="adj2" fmla="val 30601"/>
              <a:gd name="adj3" fmla="val 26269"/>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934980" y="4396880"/>
            <a:ext cx="1165412" cy="11923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8165340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512088"/>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⑧更に、もう一度おう吐した場所を</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覆い、</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亜塩素酸ナトリウムを</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たっぷりかけ、１０分間放置後、⑤と同様</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に処理をする。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：この作業が重要！</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9" name="Picture 3"/>
          <p:cNvPicPr>
            <a:picLocks noChangeAspect="1" noChangeArrowheads="1"/>
          </p:cNvPicPr>
          <p:nvPr/>
        </p:nvPicPr>
        <p:blipFill>
          <a:blip r:embed="rId3" cstate="print"/>
          <a:srcRect/>
          <a:stretch>
            <a:fillRect/>
          </a:stretch>
        </p:blipFill>
        <p:spPr bwMode="auto">
          <a:xfrm>
            <a:off x="4499992" y="3356992"/>
            <a:ext cx="4301008" cy="3225756"/>
          </a:xfrm>
          <a:prstGeom prst="rect">
            <a:avLst/>
          </a:prstGeom>
          <a:noFill/>
          <a:ln w="9525">
            <a:noFill/>
            <a:miter lim="800000"/>
            <a:headEnd/>
            <a:tailEnd/>
          </a:ln>
        </p:spPr>
      </p:pic>
    </p:spTree>
    <p:extLst>
      <p:ext uri="{BB962C8B-B14F-4D97-AF65-F5344CB8AC3E}">
        <p14:creationId xmlns="" xmlns:p14="http://schemas.microsoft.com/office/powerpoint/2010/main" val="3433242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stretch>
            <a:fillRect/>
          </a:stretch>
        </p:blipFill>
        <p:spPr>
          <a:xfrm>
            <a:off x="251520" y="188640"/>
            <a:ext cx="8739177" cy="6560272"/>
          </a:xfrm>
          <a:prstGeom prst="rect">
            <a:avLst/>
          </a:prstGeom>
        </p:spPr>
      </p:pic>
    </p:spTree>
    <p:extLst>
      <p:ext uri="{BB962C8B-B14F-4D97-AF65-F5344CB8AC3E}">
        <p14:creationId xmlns="" xmlns:p14="http://schemas.microsoft.com/office/powerpoint/2010/main" val="17386431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149265"/>
            <a:ext cx="9180512" cy="6740307"/>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⑨二回目の新聞紙と一次回収袋を</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次に、中側の手袋で靴カバーを外し、</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内側の手袋</a:t>
            </a:r>
            <a:r>
              <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脱ぎ</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キャップ、マスク、白衣</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の順で脱ぎ、二次回収袋に入れる。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回収袋の中</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にも</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ナトリウム</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を適量入れ、空気を抜</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きなが</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ら</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口</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を結んで廃棄する。</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210353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116632"/>
            <a:ext cx="9180512" cy="7201972"/>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一次回収袋の中に</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一回目の新聞紙</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（汚染度高</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外側の手袋（汚染度高）</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二次回収袋の中に</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二回目の新聞紙</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靴カバー</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内側の手袋</a:t>
            </a:r>
            <a:r>
              <a:rPr lang="en-US" altLang="ja-JP"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マスク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白衣</a:t>
            </a:r>
            <a:r>
              <a:rPr lang="en-US" altLang="ja-JP"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★二次回収袋は口を縛り、廃棄する。</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p:cNvPicPr>
            <a:picLocks noChangeAspect="1" noChangeArrowheads="1"/>
          </p:cNvPicPr>
          <p:nvPr/>
        </p:nvPicPr>
        <p:blipFill>
          <a:blip r:embed="rId3" cstate="print"/>
          <a:srcRect/>
          <a:stretch>
            <a:fillRect/>
          </a:stretch>
        </p:blipFill>
        <p:spPr bwMode="auto">
          <a:xfrm>
            <a:off x="6516216" y="2060848"/>
            <a:ext cx="2424270" cy="1818203"/>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6516216" y="3234462"/>
            <a:ext cx="2844824" cy="338554"/>
          </a:xfrm>
          <a:prstGeom prst="rect">
            <a:avLst/>
          </a:prstGeom>
        </p:spPr>
        <p:txBody>
          <a:bodyPr wrap="square">
            <a:spAutoFit/>
          </a:bodyPr>
          <a:lstStyle/>
          <a:p>
            <a:pPr>
              <a:defRPr/>
            </a:pPr>
            <a:r>
              <a:rPr lang="ja-JP" altLang="en-US" sz="1600" b="1"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　二次回収袋　</a:t>
            </a:r>
            <a:endParaRPr lang="ja-JP" altLang="en-US" sz="1600" b="1"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下カーブ矢印 8"/>
          <p:cNvSpPr/>
          <p:nvPr/>
        </p:nvSpPr>
        <p:spPr>
          <a:xfrm>
            <a:off x="7236296" y="2132856"/>
            <a:ext cx="1224136" cy="648072"/>
          </a:xfrm>
          <a:prstGeom prst="curved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2103538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306522"/>
            <a:ext cx="9180512" cy="1754326"/>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⑩処理後は速やかに手、手首、腕を洗う。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：石鹸をつけ、衛生的に２回行う。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アルコールは無効です！</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8012" y="3789040"/>
            <a:ext cx="9972600" cy="3416320"/>
          </a:xfrm>
          <a:prstGeom prst="rect">
            <a:avLst/>
          </a:prstGeom>
        </p:spPr>
        <p:txBody>
          <a:bodyPr wrap="square">
            <a:spAutoFit/>
          </a:bodyPr>
          <a:lstStyle/>
          <a:p>
            <a:pPr>
              <a:defRPr/>
            </a:pP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重要</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処理をする人は一人に！</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処理する人以外はおう吐物に近づかない！</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学校においては養護教諭が最後の砦なの</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で、養護教諭以外の方が担当すること。</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4" name="Picture 2" descr="http://www.gakkohoken.jp/uploads/photos/28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0192" y="2060848"/>
            <a:ext cx="1800200" cy="23961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431652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1512074"/>
            <a:ext cx="9180512" cy="3231654"/>
          </a:xfrm>
          <a:prstGeom prst="rect">
            <a:avLst/>
          </a:prstGeom>
        </p:spPr>
        <p:txBody>
          <a:bodyPr wrap="square">
            <a:spAutoFit/>
          </a:bodyPr>
          <a:lstStyle/>
          <a:p>
            <a:pPr>
              <a:defRPr/>
            </a:pPr>
            <a:r>
              <a:rPr lang="en-US" altLang="ja-JP" sz="4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おう吐物処理の実習</a:t>
            </a: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●実際に疑似的おう吐物を用いて、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適切な処理を実習しましょう！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33225932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45432" y="1340768"/>
            <a:ext cx="5664629" cy="4248472"/>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53756" y="4558816"/>
            <a:ext cx="2555776" cy="1916832"/>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1498" y="4558816"/>
            <a:ext cx="2555776" cy="1916832"/>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409202" y="455881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6761989" y="1340768"/>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049072" y="455881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0087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9"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26275" y="1240351"/>
            <a:ext cx="3515883" cy="2636912"/>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71059" y="1240351"/>
            <a:ext cx="3515883" cy="2636912"/>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24402" y="4077072"/>
            <a:ext cx="3515883" cy="2636912"/>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5692213" y="4077072"/>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838870" y="1244579"/>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494086"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7794114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04048" y="1260322"/>
            <a:ext cx="3531463" cy="2648597"/>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16079" y="4077072"/>
            <a:ext cx="3532530" cy="2649397"/>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1560" y="1259522"/>
            <a:ext cx="3532529" cy="2649397"/>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3494086"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⑦</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887439"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⑧</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700537" y="4078577"/>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⑨</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9910442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29777" y="2015366"/>
            <a:ext cx="2862319" cy="3816424"/>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25846" y="2047301"/>
            <a:ext cx="3532530" cy="2649397"/>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3444024" y="201536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⑩</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510304" y="204730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⑪</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2017111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1143000"/>
          </a:xfrm>
        </p:spPr>
        <p:txBody>
          <a:bodyPr>
            <a:noAutofit/>
          </a:bodyPr>
          <a:lstStyle/>
          <a:p>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おう吐物処理報告書</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3" cstate="print"/>
          <a:stretch>
            <a:fillRect/>
          </a:stretch>
        </p:blipFill>
        <p:spPr>
          <a:xfrm>
            <a:off x="2510336" y="818694"/>
            <a:ext cx="4123327" cy="58506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80528" y="0"/>
            <a:ext cx="9577064" cy="6740307"/>
          </a:xfrm>
          <a:prstGeom prst="rect">
            <a:avLst/>
          </a:prstGeom>
        </p:spPr>
        <p:txBody>
          <a:bodyPr wrap="square">
            <a:spAutoFit/>
          </a:bodyPr>
          <a:lstStyle/>
          <a:p>
            <a:pPr>
              <a:lnSpc>
                <a:spcPct val="150000"/>
              </a:lnSpc>
              <a:defRPr/>
            </a:pP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最後に</a:t>
            </a: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●感染リスクを抑えるために、処理は</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一人で行いましょう！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●学校や薬局で大規模な感染を防ぐため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には、</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みなさんの初動にかかっています。</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●いざという時にパニックにならないよ</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うに、校内研修の一環として、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リハーサルを年１回は行ってください。</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143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500"/>
                                        <p:tgtEl>
                                          <p:spTgt spid="6">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500"/>
                                        <p:tgtEl>
                                          <p:spTgt spid="6">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fade">
                                      <p:cBhvr>
                                        <p:cTn id="26" dur="500"/>
                                        <p:tgtEl>
                                          <p:spTgt spid="6">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Effect transition="in" filter="fade">
                                      <p:cBhvr>
                                        <p:cTn id="29" dur="500"/>
                                        <p:tgtEl>
                                          <p:spTgt spid="6">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448" y="260648"/>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③感染力の長時間保持</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④抵抗力が強い</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●自然界でも、なかなか感染力を失わない。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●乾燥に強い。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●７０％アルコール・逆性石鹸に強い</a:t>
            </a: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（アルコール消毒では効果がない）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●酸に強く、胃（胃酸）を容易に通過</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●熱に強く、</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８５</a:t>
            </a:r>
            <a:r>
              <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９０℃９０秒</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の加熱が必要</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7533435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2489" y="620688"/>
            <a:ext cx="4968552" cy="6448474"/>
          </a:xfrm>
        </p:spPr>
        <p:txBody>
          <a:bodyPr>
            <a:normAutofit fontScale="85000" lnSpcReduction="20000"/>
          </a:bodyPr>
          <a:lstStyle/>
          <a:p>
            <a:pPr marL="0" indent="0" algn="ctr">
              <a:buNone/>
            </a:pPr>
            <a:r>
              <a:rPr lang="ja-JP" altLang="en-US" sz="41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擬似嘔吐物の</a:t>
            </a:r>
            <a:r>
              <a:rPr lang="ja-JP" altLang="en-US" sz="41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作り方</a:t>
            </a:r>
            <a:endParaRPr lang="en-US" altLang="ja-JP" sz="41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endParaRPr kumimoji="1" lang="en-US" altLang="ja-JP"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kumimoji="1"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８００</a:t>
            </a:r>
            <a:r>
              <a:rPr kumimoji="1"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ml</a:t>
            </a: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ja-JP" altLang="en-US" sz="29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a:t>
            </a: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寒天</a:t>
            </a:r>
            <a:endParaRPr kumimoji="1"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kumimoji="1"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２０</a:t>
            </a:r>
            <a:r>
              <a:rPr kumimoji="1"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ml</a:t>
            </a:r>
            <a:r>
              <a:rPr lang="ja-JP" altLang="en-US" sz="29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墨汁</a:t>
            </a:r>
            <a:endParaRPr kumimoji="1"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振とうしながら凝固 </a:t>
            </a:r>
            <a:r>
              <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微塵</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８００</a:t>
            </a:r>
            <a:r>
              <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ml </a:t>
            </a: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水</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２０</a:t>
            </a:r>
            <a:r>
              <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ml </a:t>
            </a: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墨汁</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振とう</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buNone/>
            </a:pPr>
            <a:r>
              <a:rPr lang="ja-JP" altLang="en-US" sz="29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完　成</a:t>
            </a:r>
            <a:endParaRPr kumimoji="1" lang="ja-JP" altLang="en-US" sz="29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55217" y="332656"/>
            <a:ext cx="2142980" cy="2857306"/>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66063" y="2130425"/>
            <a:ext cx="2139702" cy="2852936"/>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55217" y="3734058"/>
            <a:ext cx="2146257" cy="2861676"/>
          </a:xfrm>
          <a:prstGeom prst="rect">
            <a:avLst/>
          </a:prstGeom>
          <a:ln>
            <a:noFill/>
          </a:ln>
          <a:effectLst>
            <a:outerShdw blurRad="292100" dist="139700" dir="2700000" algn="tl" rotWithShape="0">
              <a:srgbClr val="333333">
                <a:alpha val="65000"/>
              </a:srgbClr>
            </a:outerShdw>
          </a:effectLst>
        </p:spPr>
      </p:pic>
      <p:sp>
        <p:nvSpPr>
          <p:cNvPr id="7" name="右カーブ矢印 6"/>
          <p:cNvSpPr/>
          <p:nvPr/>
        </p:nvSpPr>
        <p:spPr>
          <a:xfrm>
            <a:off x="6372200" y="1772817"/>
            <a:ext cx="1196108" cy="3754640"/>
          </a:xfrm>
          <a:prstGeom prst="curvedRightArrow">
            <a:avLst>
              <a:gd name="adj1" fmla="val 29523"/>
              <a:gd name="adj2" fmla="val 50000"/>
              <a:gd name="adj3" fmla="val 280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 xmlns:p14="http://schemas.microsoft.com/office/powerpoint/2010/main" val="1752544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09059"/>
            <a:ext cx="8229600" cy="1143000"/>
          </a:xfrm>
        </p:spPr>
        <p:txBody>
          <a:bodyPr/>
          <a:lstStyle/>
          <a:p>
            <a:pPr algn="l"/>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よく出る質問</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1"/>
          <p:cNvSpPr txBox="1">
            <a:spLocks/>
          </p:cNvSpPr>
          <p:nvPr/>
        </p:nvSpPr>
        <p:spPr>
          <a:xfrm>
            <a:off x="916969" y="1124744"/>
            <a:ext cx="8229600" cy="558924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・授業中に嘔吐した場合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・運動場で嘔吐した場合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・遠足のバスの中で嘔吐した場合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・嘔吐物が付着した洋服・教科書は？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・嘔吐した教室はいつから使用可能？</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・希釈したハイターの有効期限は？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・嘔吐物の入った回収袋の処理は？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１教室ごとにバケツを配置（袋付）</a:t>
            </a:r>
            <a:endPar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289678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2062589"/>
            <a:ext cx="9144000" cy="646331"/>
          </a:xfrm>
          <a:prstGeom prst="rect">
            <a:avLst/>
          </a:prstGeom>
        </p:spPr>
        <p:txBody>
          <a:bodyPr wrap="square">
            <a:spAutoFit/>
          </a:bodyPr>
          <a:lstStyle/>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ご清聴ありがとうございました。</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2611" y="5523066"/>
            <a:ext cx="9144000" cy="830997"/>
          </a:xfrm>
          <a:prstGeom prst="rect">
            <a:avLst/>
          </a:prstGeom>
        </p:spPr>
        <p:txBody>
          <a:bodyPr wrap="square">
            <a:spAutoFit/>
          </a:bodyPr>
          <a:lstStyle/>
          <a:p>
            <a:pPr algn="ctr">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和歌山県学校薬剤師会</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西前多香哉</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839013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764704"/>
            <a:ext cx="9684568" cy="4525963"/>
          </a:xfrm>
        </p:spPr>
        <p:txBody>
          <a:bodyPr>
            <a:noAutofit/>
          </a:bodyPr>
          <a:lstStyle/>
          <a:p>
            <a:pPr marL="0" indent="0">
              <a:buNone/>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どうしてアルコールや石鹸が効かない？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ウイルスの表面を覆う</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膜・・・エンベロープ</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●大部分</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が脂質から成るためアルコールや</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石鹸</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で溶け、ウイルスが壊れる。</a:t>
            </a: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●インフルエンザウイルス</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・・・エンベロープあり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ノロウイルス・・・エンベロープなし</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p>
          <a:p>
            <a:pPr marL="0" indent="0">
              <a:buNone/>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24328" y="2924944"/>
            <a:ext cx="1320462" cy="15906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97013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755576" y="764704"/>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次亜塩素酸ナトリウム以外の消毒方法</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●紫外線殺菌灯</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３０分</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●イソジン</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●二酸化塩素</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クレベリン</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●過酸化水素</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オキシドール</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●フェノール系消毒剤</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●過炭酸ナトリウム</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 xmlns:p14="http://schemas.microsoft.com/office/powerpoint/2010/main" val="4211506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14986</TotalTime>
  <Words>2733</Words>
  <Application>Microsoft Office PowerPoint</Application>
  <PresentationFormat>画面に合わせる (4:3)</PresentationFormat>
  <Paragraphs>694</Paragraphs>
  <Slides>72</Slides>
  <Notes>65</Notes>
  <HiddenSlides>0</HiddenSlides>
  <MMClips>0</MMClips>
  <ScaleCrop>false</ScaleCrop>
  <HeadingPairs>
    <vt:vector size="4" baseType="variant">
      <vt:variant>
        <vt:lpstr>テーマ</vt:lpstr>
      </vt:variant>
      <vt:variant>
        <vt:i4>1</vt:i4>
      </vt:variant>
      <vt:variant>
        <vt:lpstr>スライド タイトル</vt:lpstr>
      </vt:variant>
      <vt:variant>
        <vt:i4>72</vt:i4>
      </vt:variant>
    </vt:vector>
  </HeadingPairs>
  <TitlesOfParts>
    <vt:vector size="73" baseType="lpstr">
      <vt:lpstr>Office ​​テーマ</vt:lpstr>
      <vt:lpstr> これで完璧！「ノロウイルス対策」 ～学校で、薬局で、病院で指導に役立つ～</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HCLO(次亜塩素酸)濃度とpＨの関係</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嘔吐物処理チーム</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実習の様子</vt:lpstr>
      <vt:lpstr>実習の様子</vt:lpstr>
      <vt:lpstr>実習の様子</vt:lpstr>
      <vt:lpstr>実習の様子</vt:lpstr>
      <vt:lpstr> おう吐物処理報告書 </vt:lpstr>
      <vt:lpstr>スライド 69</vt:lpstr>
      <vt:lpstr>スライド 70</vt:lpstr>
      <vt:lpstr>よく出る質問</vt:lpstr>
      <vt:lpstr>スライド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空気検査の結果について</dc:title>
  <dc:creator>社団法人 和歌山県薬剤師会</dc:creator>
  <cp:lastModifiedBy>User</cp:lastModifiedBy>
  <cp:revision>788</cp:revision>
  <cp:lastPrinted>2014-01-12T00:53:37Z</cp:lastPrinted>
  <dcterms:created xsi:type="dcterms:W3CDTF">2011-02-12T02:18:26Z</dcterms:created>
  <dcterms:modified xsi:type="dcterms:W3CDTF">2014-06-26T00:14:33Z</dcterms:modified>
</cp:coreProperties>
</file>